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46.jpg" ContentType="image/jpeg"/>
  <Override PartName="/ppt/media/image47.jpg" ContentType="image/jpeg"/>
  <Override PartName="/ppt/media/image48.jpg" ContentType="image/jpeg"/>
  <Override PartName="/ppt/media/image49.jpg" ContentType="image/jpeg"/>
  <Override PartName="/ppt/media/image50.jpg" ContentType="image/jpeg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media/image53.jpg" ContentType="image/jpeg"/>
  <Override PartName="/ppt/notesSlides/notesSlide7.xml" ContentType="application/vnd.openxmlformats-officedocument.presentationml.notesSlide+xml"/>
  <Override PartName="/ppt/media/image56.jpg" ContentType="image/jpeg"/>
  <Override PartName="/ppt/notesSlides/notesSlide8.xml" ContentType="application/vnd.openxmlformats-officedocument.presentationml.notesSlide+xml"/>
  <Override PartName="/ppt/media/image57.jpg" ContentType="image/jpeg"/>
  <Override PartName="/ppt/notesSlides/notesSlide9.xml" ContentType="application/vnd.openxmlformats-officedocument.presentationml.notesSlide+xml"/>
  <Override PartName="/ppt/media/image58.jpg" ContentType="image/jpeg"/>
  <Override PartName="/ppt/notesSlides/notesSlide10.xml" ContentType="application/vnd.openxmlformats-officedocument.presentationml.notesSlide+xml"/>
  <Override PartName="/ppt/media/image59.jpg" ContentType="image/jpe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91" r:id="rId2"/>
    <p:sldMasterId id="2147483701" r:id="rId3"/>
  </p:sldMasterIdLst>
  <p:notesMasterIdLst>
    <p:notesMasterId r:id="rId35"/>
  </p:notesMasterIdLst>
  <p:sldIdLst>
    <p:sldId id="256" r:id="rId4"/>
    <p:sldId id="258" r:id="rId5"/>
    <p:sldId id="2145707716" r:id="rId6"/>
    <p:sldId id="2145707720" r:id="rId7"/>
    <p:sldId id="2145708093" r:id="rId8"/>
    <p:sldId id="266" r:id="rId9"/>
    <p:sldId id="2145708088" r:id="rId10"/>
    <p:sldId id="2228" r:id="rId11"/>
    <p:sldId id="2145708082" r:id="rId12"/>
    <p:sldId id="2145708081" r:id="rId13"/>
    <p:sldId id="270" r:id="rId14"/>
    <p:sldId id="2238" r:id="rId15"/>
    <p:sldId id="2145708062" r:id="rId16"/>
    <p:sldId id="2145708063" r:id="rId17"/>
    <p:sldId id="2145708064" r:id="rId18"/>
    <p:sldId id="2145706465" r:id="rId19"/>
    <p:sldId id="2145708119" r:id="rId20"/>
    <p:sldId id="2145708065" r:id="rId21"/>
    <p:sldId id="2145708066" r:id="rId22"/>
    <p:sldId id="2145708067" r:id="rId23"/>
    <p:sldId id="2145708068" r:id="rId24"/>
    <p:sldId id="2145708070" r:id="rId25"/>
    <p:sldId id="2145708118" r:id="rId26"/>
    <p:sldId id="264" r:id="rId27"/>
    <p:sldId id="2145708097" r:id="rId28"/>
    <p:sldId id="2145708101" r:id="rId29"/>
    <p:sldId id="2145708120" r:id="rId30"/>
    <p:sldId id="2145708121" r:id="rId31"/>
    <p:sldId id="2145708078" r:id="rId32"/>
    <p:sldId id="2145708079" r:id="rId33"/>
    <p:sldId id="275" r:id="rId34"/>
  </p:sldIdLst>
  <p:sldSz cx="18288000" cy="10287000"/>
  <p:notesSz cx="6858000" cy="9144000"/>
  <p:embeddedFontLst>
    <p:embeddedFont>
      <p:font typeface="Arial Black" panose="020B0A04020102020204" pitchFamily="34" charset="0"/>
      <p:bold r:id="rId36"/>
    </p:embeddedFont>
    <p:embeddedFont>
      <p:font typeface="Helvetica" panose="020B0604020202020204" pitchFamily="34" charset="0"/>
      <p:regular r:id="rId37"/>
      <p:bold r:id="rId37"/>
      <p:italic r:id="rId38"/>
      <p:boldItalic r:id="rId38"/>
    </p:embeddedFont>
    <p:embeddedFont>
      <p:font typeface="Montserrat" panose="00000500000000000000" pitchFamily="2" charset="0"/>
      <p:regular r:id="rId38"/>
      <p:bold r:id="rId38"/>
      <p:italic r:id="rId38"/>
      <p:boldItalic r:id="rId38"/>
    </p:embeddedFont>
    <p:embeddedFont>
      <p:font typeface="Verdana" panose="020B0604030504040204" pitchFamily="34" charset="0"/>
      <p:regular r:id="rId37"/>
      <p:bold r:id="rId37"/>
      <p:italic r:id="rId37"/>
      <p:boldItalic r:id="rId37"/>
    </p:embeddedFont>
    <p:embeddedFont>
      <p:font typeface="Work Sans" pitchFamily="2" charset="0"/>
      <p:regular r:id="rId39"/>
      <p:bold r:id="rId37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9A4A19-095B-D02A-7842-3825BC0568A5}" name="Luisa Maria Gonzalez Aguiar" initials="LMGA" userId="S::luisamgonzalez@dnp.gov.co::724394b9-fb2d-4651-a1db-087e7ba7e126" providerId="AD"/>
  <p188:author id="{3B6EAB32-EF12-7DED-1DDF-A32A5D3B7D43}" name="Nadezhda Araujo Quintero" initials="NAQ" userId="S::naraujo@dnp.gov.co::5e6b316f-968b-4edd-a606-e7ecb532338c" providerId="AD"/>
  <p188:author id="{15B0E383-0D4D-6360-69C4-3C178E1DC403}" name="Norma Yalile Gonzalez Rodriguez" initials="NG" userId="S::nogonzalez@dnp.gov.co::3b571575-c5f2-4d6a-9ab7-414a517ff2c5" providerId="AD"/>
  <p188:author id="{114C0C93-15A3-D257-E1A0-CFA0F454F3B6}" name="Maria Paula Ardila Rangel" initials="MR" userId="S::mpardila@dnp.gov.co::bee4cd7d-788e-4252-a5fa-7c3198c29945" providerId="AD"/>
  <p188:author id="{8B05CDDA-7BC5-F3C1-44FA-409C86C0C52F}" name="Deisy Yulieth Garcia Torres" initials="DT" userId="S::degarcia@dnp.gov.co::f94b32e0-678d-482a-88fe-6ca487cf8a0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F5FC"/>
    <a:srgbClr val="37C9EF"/>
    <a:srgbClr val="3EDAD8"/>
    <a:srgbClr val="2CAED6"/>
    <a:srgbClr val="0099CC"/>
    <a:srgbClr val="2C92D5"/>
    <a:srgbClr val="376092"/>
    <a:srgbClr val="767171"/>
    <a:srgbClr val="FFC000"/>
    <a:srgbClr val="1353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38"/>
    <p:restoredTop sz="95897"/>
  </p:normalViewPr>
  <p:slideViewPr>
    <p:cSldViewPr snapToGrid="0">
      <p:cViewPr varScale="1">
        <p:scale>
          <a:sx n="42" d="100"/>
          <a:sy n="42" d="100"/>
        </p:scale>
        <p:origin x="44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4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1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3.fntdata"/><Relationship Id="rId20" Type="http://schemas.openxmlformats.org/officeDocument/2006/relationships/slide" Target="slides/slide17.xml"/><Relationship Id="rId4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B99112-EA6F-4572-99A3-514E35B745B7}" type="doc">
      <dgm:prSet loTypeId="urn:microsoft.com/office/officeart/2005/8/layout/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8AFF42BD-CE8D-40B4-A06A-F31D6D3EFFD6}">
      <dgm:prSet phldrT="[Texto]" custT="1"/>
      <dgm:spPr/>
      <dgm:t>
        <a:bodyPr/>
        <a:lstStyle/>
        <a:p>
          <a:r>
            <a:rPr lang="es-MX" sz="1800" b="0" i="0" u="none"/>
            <a:t>1. El cambio es con las </a:t>
          </a:r>
          <a:r>
            <a:rPr lang="es-MX" sz="1800" b="1" i="0" u="none"/>
            <a:t>mujeres</a:t>
          </a:r>
          <a:endParaRPr lang="es-CO" sz="1800" b="1" dirty="0"/>
        </a:p>
      </dgm:t>
    </dgm:pt>
    <dgm:pt modelId="{CB206D6C-0283-4AEB-8229-4AFE771F0876}" type="parTrans" cxnId="{D47FE49F-D7A0-41FE-927E-0197AAC869BB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A68C158-3E25-4C28-AF7F-068A5DE20AFF}" type="sibTrans" cxnId="{D47FE49F-D7A0-41FE-927E-0197AAC869BB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C3A9D680-ED65-4799-AF9B-1D612BE5920A}">
      <dgm:prSet custT="1"/>
      <dgm:spPr/>
      <dgm:t>
        <a:bodyPr/>
        <a:lstStyle/>
        <a:p>
          <a:r>
            <a:rPr lang="es-MX" sz="1800" b="0" i="0" u="none"/>
            <a:t>2. Colombia igualitaria, </a:t>
          </a:r>
          <a:r>
            <a:rPr lang="es-MX" sz="1800" b="1" i="0" u="none"/>
            <a:t>diversa </a:t>
          </a:r>
          <a:r>
            <a:rPr lang="es-MX" sz="1800" b="0" i="0" u="none"/>
            <a:t>y libre de discriminación</a:t>
          </a:r>
          <a:endParaRPr lang="es-MX" sz="1800" dirty="0"/>
        </a:p>
      </dgm:t>
    </dgm:pt>
    <dgm:pt modelId="{0A1FE0F3-3E39-418E-AD16-041971E45BB8}" type="parTrans" cxnId="{DDD702CF-9666-4171-9D19-053679007396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68CBFF76-B070-41C2-9D36-36CB714D502C}" type="sibTrans" cxnId="{DDD702CF-9666-4171-9D19-053679007396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511C1D96-7E40-4D82-8994-30D07C8E212A}">
      <dgm:prSet custT="1"/>
      <dgm:spPr/>
      <dgm:t>
        <a:bodyPr/>
        <a:lstStyle/>
        <a:p>
          <a:r>
            <a:rPr lang="es-MX" sz="1800" b="0" i="0" u="none" dirty="0"/>
            <a:t>3. Reparación efectiva e integral a las </a:t>
          </a:r>
          <a:r>
            <a:rPr lang="es-MX" sz="1800" b="1" i="0" u="none" dirty="0"/>
            <a:t>víctimas</a:t>
          </a:r>
          <a:endParaRPr lang="es-MX" sz="1800" b="1" dirty="0"/>
        </a:p>
      </dgm:t>
    </dgm:pt>
    <dgm:pt modelId="{5C8CDE8C-6469-488D-AF92-463299BE49A5}" type="parTrans" cxnId="{8BDFCCE1-C93A-4BD3-86A2-BFE3DEA9796D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C9D235B4-8CA0-40BD-8F20-2E564040D499}" type="sibTrans" cxnId="{8BDFCCE1-C93A-4BD3-86A2-BFE3DEA9796D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03D38251-2078-4DF1-BD2C-1467E643A9A8}">
      <dgm:prSet custT="1"/>
      <dgm:spPr/>
      <dgm:t>
        <a:bodyPr/>
        <a:lstStyle/>
        <a:p>
          <a:r>
            <a:rPr lang="es-MX" sz="1800" b="0" i="0" u="none"/>
            <a:t>4. Crece la generación para la vida y la paz: </a:t>
          </a:r>
          <a:r>
            <a:rPr lang="es-MX" sz="1800" b="1" i="0" u="none"/>
            <a:t>niñas, niños y adolescentes </a:t>
          </a:r>
          <a:r>
            <a:rPr lang="es-MX" sz="1800" b="0" i="0" u="none"/>
            <a:t>protegidos, amados y con oportunidades</a:t>
          </a:r>
          <a:endParaRPr lang="es-MX" sz="1800" dirty="0"/>
        </a:p>
      </dgm:t>
    </dgm:pt>
    <dgm:pt modelId="{B0B4A9C9-80F7-4F1D-BCB4-E7B0586786FB}" type="parTrans" cxnId="{790597CF-F32D-4CE5-8D3A-7C8588F9B7E8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B7D1C6D9-40D5-4B52-9369-26F4BE954A9C}" type="sibTrans" cxnId="{790597CF-F32D-4CE5-8D3A-7C8588F9B7E8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95E143D-DEA6-4CDA-8027-E8BEF853BBC0}">
      <dgm:prSet custT="1"/>
      <dgm:spPr/>
      <dgm:t>
        <a:bodyPr/>
        <a:lstStyle/>
        <a:p>
          <a:r>
            <a:rPr lang="es-MX" sz="1800" b="0" i="0" u="none"/>
            <a:t>5. Pueblos y comunidades </a:t>
          </a:r>
          <a:r>
            <a:rPr lang="es-MX" sz="1800" b="1" i="0" u="none"/>
            <a:t>étnicas</a:t>
          </a:r>
          <a:endParaRPr lang="es-MX" sz="1800" b="1" dirty="0"/>
        </a:p>
      </dgm:t>
    </dgm:pt>
    <dgm:pt modelId="{7DDEB573-7A10-4BB1-AB97-FF360D82BAAC}" type="parTrans" cxnId="{1A459ADD-9A76-4483-B07F-084E909E0B50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941CD732-5309-431A-B454-DF238271D87E}" type="sibTrans" cxnId="{1A459ADD-9A76-4483-B07F-084E909E0B50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7A0DE7A-6DC2-4BCE-99FB-D7952649D2B6}">
      <dgm:prSet custT="1"/>
      <dgm:spPr/>
      <dgm:t>
        <a:bodyPr/>
        <a:lstStyle/>
        <a:p>
          <a:r>
            <a:rPr lang="es-MX" sz="1800" b="0" i="0" u="none"/>
            <a:t>6. </a:t>
          </a:r>
          <a:r>
            <a:rPr lang="es-MX" sz="1800" b="1" i="0" u="none"/>
            <a:t>Jóvenes</a:t>
          </a:r>
          <a:r>
            <a:rPr lang="es-MX" sz="1800" b="0" i="0" u="none"/>
            <a:t> con derechos que lideran las transformaciones para la vida</a:t>
          </a:r>
          <a:endParaRPr lang="es-MX" sz="1800" dirty="0"/>
        </a:p>
      </dgm:t>
    </dgm:pt>
    <dgm:pt modelId="{A9933386-A7C1-4EAE-AA1F-94383F376689}" type="parTrans" cxnId="{D95A27BC-6973-4DE0-8346-49248420FA30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1FAE2DA-DDAE-46FD-BD7E-9169D5F3513D}" type="sibTrans" cxnId="{D95A27BC-6973-4DE0-8346-49248420FA30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95AAC143-1DEE-43F5-9FF9-C57D58E5F5D8}">
      <dgm:prSet custT="1"/>
      <dgm:spPr/>
      <dgm:t>
        <a:bodyPr/>
        <a:lstStyle/>
        <a:p>
          <a:r>
            <a:rPr lang="es-MX" sz="1800" b="0" i="0" u="none" dirty="0"/>
            <a:t>7. Garantías hacia un mundo sin barreras para las </a:t>
          </a:r>
          <a:r>
            <a:rPr lang="es-MX" sz="1800" b="1" i="0" u="none" dirty="0"/>
            <a:t>personas con discapacidad</a:t>
          </a:r>
          <a:endParaRPr lang="es-MX" sz="1800" b="1" dirty="0"/>
        </a:p>
      </dgm:t>
    </dgm:pt>
    <dgm:pt modelId="{45C4BA1D-C037-4133-BA4B-9DD98908F0A9}" type="parTrans" cxnId="{E37F0196-0EA2-4E38-94D3-13F165FC63FE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1D8A13C-F8C3-4EC2-88FE-E85213C0A7EA}" type="sibTrans" cxnId="{E37F0196-0EA2-4E38-94D3-13F165FC63FE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5E2D2C84-B551-4B34-9311-E324254BC397}">
      <dgm:prSet custT="1"/>
      <dgm:spPr/>
      <dgm:t>
        <a:bodyPr/>
        <a:lstStyle/>
        <a:p>
          <a:r>
            <a:rPr lang="es-MX" sz="1800" b="0" i="0" u="none"/>
            <a:t>8. El </a:t>
          </a:r>
          <a:r>
            <a:rPr lang="es-MX" sz="1800" b="1" i="0" u="none"/>
            <a:t>campesinado</a:t>
          </a:r>
          <a:r>
            <a:rPr lang="es-MX" sz="1800" b="0" i="0" u="none"/>
            <a:t> colombiano como actor de cambio</a:t>
          </a:r>
          <a:endParaRPr lang="es-MX" sz="1800" dirty="0"/>
        </a:p>
      </dgm:t>
    </dgm:pt>
    <dgm:pt modelId="{F34512D5-3134-4939-8610-21C2EA218BE3}" type="parTrans" cxnId="{87E552C1-7CDE-4EF0-B331-12F6863B81D9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7A8DAD7-DE1C-4CF5-A8A1-04CDA08252DA}" type="sibTrans" cxnId="{87E552C1-7CDE-4EF0-B331-12F6863B81D9}">
      <dgm:prSet/>
      <dgm:spPr/>
      <dgm:t>
        <a:bodyPr/>
        <a:lstStyle/>
        <a:p>
          <a:endParaRPr lang="es-CO" sz="180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5C3B5C73-3596-4335-938E-99C73217BAFA}" type="pres">
      <dgm:prSet presAssocID="{0CB99112-EA6F-4572-99A3-514E35B745B7}" presName="linear" presStyleCnt="0">
        <dgm:presLayoutVars>
          <dgm:dir/>
          <dgm:animLvl val="lvl"/>
          <dgm:resizeHandles val="exact"/>
        </dgm:presLayoutVars>
      </dgm:prSet>
      <dgm:spPr/>
    </dgm:pt>
    <dgm:pt modelId="{DDAC49C8-E9CC-4AD8-AFEF-375E513C4827}" type="pres">
      <dgm:prSet presAssocID="{8AFF42BD-CE8D-40B4-A06A-F31D6D3EFFD6}" presName="parentLin" presStyleCnt="0"/>
      <dgm:spPr/>
    </dgm:pt>
    <dgm:pt modelId="{EA320FF7-EFE8-4A92-8D34-523944846285}" type="pres">
      <dgm:prSet presAssocID="{8AFF42BD-CE8D-40B4-A06A-F31D6D3EFFD6}" presName="parentLeftMargin" presStyleLbl="node1" presStyleIdx="0" presStyleCnt="8"/>
      <dgm:spPr/>
    </dgm:pt>
    <dgm:pt modelId="{778CBA83-252C-49C1-BC0D-0826A750181E}" type="pres">
      <dgm:prSet presAssocID="{8AFF42BD-CE8D-40B4-A06A-F31D6D3EFFD6}" presName="parentText" presStyleLbl="node1" presStyleIdx="0" presStyleCnt="8" custScaleX="130120">
        <dgm:presLayoutVars>
          <dgm:chMax val="0"/>
          <dgm:bulletEnabled val="1"/>
        </dgm:presLayoutVars>
      </dgm:prSet>
      <dgm:spPr/>
    </dgm:pt>
    <dgm:pt modelId="{51843C6D-CC81-436E-9E97-5D331DB7F09E}" type="pres">
      <dgm:prSet presAssocID="{8AFF42BD-CE8D-40B4-A06A-F31D6D3EFFD6}" presName="negativeSpace" presStyleCnt="0"/>
      <dgm:spPr/>
    </dgm:pt>
    <dgm:pt modelId="{1847829B-D43C-4604-B866-CF6498DD7590}" type="pres">
      <dgm:prSet presAssocID="{8AFF42BD-CE8D-40B4-A06A-F31D6D3EFFD6}" presName="childText" presStyleLbl="conFgAcc1" presStyleIdx="0" presStyleCnt="8">
        <dgm:presLayoutVars>
          <dgm:bulletEnabled val="1"/>
        </dgm:presLayoutVars>
      </dgm:prSet>
      <dgm:spPr/>
    </dgm:pt>
    <dgm:pt modelId="{9460E46D-BDC0-4CED-B10F-C5B47F391529}" type="pres">
      <dgm:prSet presAssocID="{DA68C158-3E25-4C28-AF7F-068A5DE20AFF}" presName="spaceBetweenRectangles" presStyleCnt="0"/>
      <dgm:spPr/>
    </dgm:pt>
    <dgm:pt modelId="{718A2756-D56A-4FB7-91BB-98C67FB3C6CB}" type="pres">
      <dgm:prSet presAssocID="{C3A9D680-ED65-4799-AF9B-1D612BE5920A}" presName="parentLin" presStyleCnt="0"/>
      <dgm:spPr/>
    </dgm:pt>
    <dgm:pt modelId="{111153A9-28DD-41DA-BD41-221E8A855695}" type="pres">
      <dgm:prSet presAssocID="{C3A9D680-ED65-4799-AF9B-1D612BE5920A}" presName="parentLeftMargin" presStyleLbl="node1" presStyleIdx="0" presStyleCnt="8"/>
      <dgm:spPr/>
    </dgm:pt>
    <dgm:pt modelId="{9BE61E40-99A4-4C66-AE4D-0EE18EAC1D98}" type="pres">
      <dgm:prSet presAssocID="{C3A9D680-ED65-4799-AF9B-1D612BE5920A}" presName="parentText" presStyleLbl="node1" presStyleIdx="1" presStyleCnt="8" custScaleX="130120">
        <dgm:presLayoutVars>
          <dgm:chMax val="0"/>
          <dgm:bulletEnabled val="1"/>
        </dgm:presLayoutVars>
      </dgm:prSet>
      <dgm:spPr/>
    </dgm:pt>
    <dgm:pt modelId="{F488C046-689B-46FD-8BEB-BE6F0A673C54}" type="pres">
      <dgm:prSet presAssocID="{C3A9D680-ED65-4799-AF9B-1D612BE5920A}" presName="negativeSpace" presStyleCnt="0"/>
      <dgm:spPr/>
    </dgm:pt>
    <dgm:pt modelId="{E946C7F6-C838-4CF8-A543-F32B871FB701}" type="pres">
      <dgm:prSet presAssocID="{C3A9D680-ED65-4799-AF9B-1D612BE5920A}" presName="childText" presStyleLbl="conFgAcc1" presStyleIdx="1" presStyleCnt="8">
        <dgm:presLayoutVars>
          <dgm:bulletEnabled val="1"/>
        </dgm:presLayoutVars>
      </dgm:prSet>
      <dgm:spPr/>
    </dgm:pt>
    <dgm:pt modelId="{D5BE150F-E689-4E39-8E4B-6648685348A5}" type="pres">
      <dgm:prSet presAssocID="{68CBFF76-B070-41C2-9D36-36CB714D502C}" presName="spaceBetweenRectangles" presStyleCnt="0"/>
      <dgm:spPr/>
    </dgm:pt>
    <dgm:pt modelId="{CAAEE5BB-6EB3-4EDC-B955-65129341C64F}" type="pres">
      <dgm:prSet presAssocID="{511C1D96-7E40-4D82-8994-30D07C8E212A}" presName="parentLin" presStyleCnt="0"/>
      <dgm:spPr/>
    </dgm:pt>
    <dgm:pt modelId="{2645EAAF-D7E2-49CE-9E45-C59598EA89F9}" type="pres">
      <dgm:prSet presAssocID="{511C1D96-7E40-4D82-8994-30D07C8E212A}" presName="parentLeftMargin" presStyleLbl="node1" presStyleIdx="1" presStyleCnt="8"/>
      <dgm:spPr/>
    </dgm:pt>
    <dgm:pt modelId="{8CBADEF6-D4D9-459C-BE10-E729BBB73CDE}" type="pres">
      <dgm:prSet presAssocID="{511C1D96-7E40-4D82-8994-30D07C8E212A}" presName="parentText" presStyleLbl="node1" presStyleIdx="2" presStyleCnt="8" custScaleX="130120">
        <dgm:presLayoutVars>
          <dgm:chMax val="0"/>
          <dgm:bulletEnabled val="1"/>
        </dgm:presLayoutVars>
      </dgm:prSet>
      <dgm:spPr/>
    </dgm:pt>
    <dgm:pt modelId="{F42473AE-75E0-4C3D-9A78-A1B01219068C}" type="pres">
      <dgm:prSet presAssocID="{511C1D96-7E40-4D82-8994-30D07C8E212A}" presName="negativeSpace" presStyleCnt="0"/>
      <dgm:spPr/>
    </dgm:pt>
    <dgm:pt modelId="{BC9A9FF7-F493-4F97-A4F0-71434F95A38C}" type="pres">
      <dgm:prSet presAssocID="{511C1D96-7E40-4D82-8994-30D07C8E212A}" presName="childText" presStyleLbl="conFgAcc1" presStyleIdx="2" presStyleCnt="8">
        <dgm:presLayoutVars>
          <dgm:bulletEnabled val="1"/>
        </dgm:presLayoutVars>
      </dgm:prSet>
      <dgm:spPr/>
    </dgm:pt>
    <dgm:pt modelId="{B95D981F-38A3-4C02-B0A8-C793129487BE}" type="pres">
      <dgm:prSet presAssocID="{C9D235B4-8CA0-40BD-8F20-2E564040D499}" presName="spaceBetweenRectangles" presStyleCnt="0"/>
      <dgm:spPr/>
    </dgm:pt>
    <dgm:pt modelId="{25942F65-F6FF-41F3-A945-177C365390C4}" type="pres">
      <dgm:prSet presAssocID="{03D38251-2078-4DF1-BD2C-1467E643A9A8}" presName="parentLin" presStyleCnt="0"/>
      <dgm:spPr/>
    </dgm:pt>
    <dgm:pt modelId="{AC9ED10A-7695-45A5-BD33-6AF422F6980B}" type="pres">
      <dgm:prSet presAssocID="{03D38251-2078-4DF1-BD2C-1467E643A9A8}" presName="parentLeftMargin" presStyleLbl="node1" presStyleIdx="2" presStyleCnt="8"/>
      <dgm:spPr/>
    </dgm:pt>
    <dgm:pt modelId="{A6ABF750-619E-4B55-9064-5F03D08E9B62}" type="pres">
      <dgm:prSet presAssocID="{03D38251-2078-4DF1-BD2C-1467E643A9A8}" presName="parentText" presStyleLbl="node1" presStyleIdx="3" presStyleCnt="8" custScaleX="130120">
        <dgm:presLayoutVars>
          <dgm:chMax val="0"/>
          <dgm:bulletEnabled val="1"/>
        </dgm:presLayoutVars>
      </dgm:prSet>
      <dgm:spPr/>
    </dgm:pt>
    <dgm:pt modelId="{F44CE73C-080A-4C11-A98C-F9890F9F906A}" type="pres">
      <dgm:prSet presAssocID="{03D38251-2078-4DF1-BD2C-1467E643A9A8}" presName="negativeSpace" presStyleCnt="0"/>
      <dgm:spPr/>
    </dgm:pt>
    <dgm:pt modelId="{1FDB61D3-7C4E-4F8C-BDF3-59CFB03853A0}" type="pres">
      <dgm:prSet presAssocID="{03D38251-2078-4DF1-BD2C-1467E643A9A8}" presName="childText" presStyleLbl="conFgAcc1" presStyleIdx="3" presStyleCnt="8">
        <dgm:presLayoutVars>
          <dgm:bulletEnabled val="1"/>
        </dgm:presLayoutVars>
      </dgm:prSet>
      <dgm:spPr/>
    </dgm:pt>
    <dgm:pt modelId="{384E4246-EAF1-4452-83D9-8F9253A35B2A}" type="pres">
      <dgm:prSet presAssocID="{B7D1C6D9-40D5-4B52-9369-26F4BE954A9C}" presName="spaceBetweenRectangles" presStyleCnt="0"/>
      <dgm:spPr/>
    </dgm:pt>
    <dgm:pt modelId="{CD82E107-38C9-4AFE-8D61-3FEA0F6CE9BE}" type="pres">
      <dgm:prSet presAssocID="{395E143D-DEA6-4CDA-8027-E8BEF853BBC0}" presName="parentLin" presStyleCnt="0"/>
      <dgm:spPr/>
    </dgm:pt>
    <dgm:pt modelId="{B717883E-348C-4BBC-AD3E-D5940457ECFC}" type="pres">
      <dgm:prSet presAssocID="{395E143D-DEA6-4CDA-8027-E8BEF853BBC0}" presName="parentLeftMargin" presStyleLbl="node1" presStyleIdx="3" presStyleCnt="8"/>
      <dgm:spPr/>
    </dgm:pt>
    <dgm:pt modelId="{21DFB024-E2E5-4194-BF37-ED4DCBAB7E53}" type="pres">
      <dgm:prSet presAssocID="{395E143D-DEA6-4CDA-8027-E8BEF853BBC0}" presName="parentText" presStyleLbl="node1" presStyleIdx="4" presStyleCnt="8" custScaleX="130120">
        <dgm:presLayoutVars>
          <dgm:chMax val="0"/>
          <dgm:bulletEnabled val="1"/>
        </dgm:presLayoutVars>
      </dgm:prSet>
      <dgm:spPr/>
    </dgm:pt>
    <dgm:pt modelId="{73EFD2A8-1119-4E6F-944B-4C5461C93369}" type="pres">
      <dgm:prSet presAssocID="{395E143D-DEA6-4CDA-8027-E8BEF853BBC0}" presName="negativeSpace" presStyleCnt="0"/>
      <dgm:spPr/>
    </dgm:pt>
    <dgm:pt modelId="{55A697AA-1250-4837-B681-AE8006FBCE11}" type="pres">
      <dgm:prSet presAssocID="{395E143D-DEA6-4CDA-8027-E8BEF853BBC0}" presName="childText" presStyleLbl="conFgAcc1" presStyleIdx="4" presStyleCnt="8">
        <dgm:presLayoutVars>
          <dgm:bulletEnabled val="1"/>
        </dgm:presLayoutVars>
      </dgm:prSet>
      <dgm:spPr/>
    </dgm:pt>
    <dgm:pt modelId="{7827CFDD-1294-4B45-87DA-1533178480CF}" type="pres">
      <dgm:prSet presAssocID="{941CD732-5309-431A-B454-DF238271D87E}" presName="spaceBetweenRectangles" presStyleCnt="0"/>
      <dgm:spPr/>
    </dgm:pt>
    <dgm:pt modelId="{1D35C376-D741-4ED5-8121-8C60E73F6D1C}" type="pres">
      <dgm:prSet presAssocID="{D7A0DE7A-6DC2-4BCE-99FB-D7952649D2B6}" presName="parentLin" presStyleCnt="0"/>
      <dgm:spPr/>
    </dgm:pt>
    <dgm:pt modelId="{A958E3E4-CE76-4B0B-87AB-17F0FC1BE1E1}" type="pres">
      <dgm:prSet presAssocID="{D7A0DE7A-6DC2-4BCE-99FB-D7952649D2B6}" presName="parentLeftMargin" presStyleLbl="node1" presStyleIdx="4" presStyleCnt="8"/>
      <dgm:spPr/>
    </dgm:pt>
    <dgm:pt modelId="{9FC7AE4E-67DD-423B-B38B-3D5624F2A4D8}" type="pres">
      <dgm:prSet presAssocID="{D7A0DE7A-6DC2-4BCE-99FB-D7952649D2B6}" presName="parentText" presStyleLbl="node1" presStyleIdx="5" presStyleCnt="8" custScaleX="130120">
        <dgm:presLayoutVars>
          <dgm:chMax val="0"/>
          <dgm:bulletEnabled val="1"/>
        </dgm:presLayoutVars>
      </dgm:prSet>
      <dgm:spPr/>
    </dgm:pt>
    <dgm:pt modelId="{4CEE60EB-C25E-412F-A3A4-557DB71F3DBC}" type="pres">
      <dgm:prSet presAssocID="{D7A0DE7A-6DC2-4BCE-99FB-D7952649D2B6}" presName="negativeSpace" presStyleCnt="0"/>
      <dgm:spPr/>
    </dgm:pt>
    <dgm:pt modelId="{9CD6333E-47FD-41B6-90D1-DAF8FE115253}" type="pres">
      <dgm:prSet presAssocID="{D7A0DE7A-6DC2-4BCE-99FB-D7952649D2B6}" presName="childText" presStyleLbl="conFgAcc1" presStyleIdx="5" presStyleCnt="8">
        <dgm:presLayoutVars>
          <dgm:bulletEnabled val="1"/>
        </dgm:presLayoutVars>
      </dgm:prSet>
      <dgm:spPr/>
    </dgm:pt>
    <dgm:pt modelId="{FBD7B199-9403-4D89-B395-318E0FBDE049}" type="pres">
      <dgm:prSet presAssocID="{31FAE2DA-DDAE-46FD-BD7E-9169D5F3513D}" presName="spaceBetweenRectangles" presStyleCnt="0"/>
      <dgm:spPr/>
    </dgm:pt>
    <dgm:pt modelId="{5B151D60-9848-4A3C-A914-115E054DA611}" type="pres">
      <dgm:prSet presAssocID="{95AAC143-1DEE-43F5-9FF9-C57D58E5F5D8}" presName="parentLin" presStyleCnt="0"/>
      <dgm:spPr/>
    </dgm:pt>
    <dgm:pt modelId="{A54B8659-BD4F-4BD4-AFE7-813F6DDEE6C5}" type="pres">
      <dgm:prSet presAssocID="{95AAC143-1DEE-43F5-9FF9-C57D58E5F5D8}" presName="parentLeftMargin" presStyleLbl="node1" presStyleIdx="5" presStyleCnt="8"/>
      <dgm:spPr/>
    </dgm:pt>
    <dgm:pt modelId="{DC965178-912D-44FB-95AA-5F1C1C77FA2D}" type="pres">
      <dgm:prSet presAssocID="{95AAC143-1DEE-43F5-9FF9-C57D58E5F5D8}" presName="parentText" presStyleLbl="node1" presStyleIdx="6" presStyleCnt="8" custScaleX="130120">
        <dgm:presLayoutVars>
          <dgm:chMax val="0"/>
          <dgm:bulletEnabled val="1"/>
        </dgm:presLayoutVars>
      </dgm:prSet>
      <dgm:spPr/>
    </dgm:pt>
    <dgm:pt modelId="{CF9DD85F-4EE0-4974-B41C-580603AB5372}" type="pres">
      <dgm:prSet presAssocID="{95AAC143-1DEE-43F5-9FF9-C57D58E5F5D8}" presName="negativeSpace" presStyleCnt="0"/>
      <dgm:spPr/>
    </dgm:pt>
    <dgm:pt modelId="{8E31CE5F-9A41-4D82-BF0F-429E67BC95EB}" type="pres">
      <dgm:prSet presAssocID="{95AAC143-1DEE-43F5-9FF9-C57D58E5F5D8}" presName="childText" presStyleLbl="conFgAcc1" presStyleIdx="6" presStyleCnt="8">
        <dgm:presLayoutVars>
          <dgm:bulletEnabled val="1"/>
        </dgm:presLayoutVars>
      </dgm:prSet>
      <dgm:spPr/>
    </dgm:pt>
    <dgm:pt modelId="{53EEFD95-FC77-4B43-8541-29629196E66F}" type="pres">
      <dgm:prSet presAssocID="{D1D8A13C-F8C3-4EC2-88FE-E85213C0A7EA}" presName="spaceBetweenRectangles" presStyleCnt="0"/>
      <dgm:spPr/>
    </dgm:pt>
    <dgm:pt modelId="{7257D5EA-292A-42AA-BC45-B715B80200D5}" type="pres">
      <dgm:prSet presAssocID="{5E2D2C84-B551-4B34-9311-E324254BC397}" presName="parentLin" presStyleCnt="0"/>
      <dgm:spPr/>
    </dgm:pt>
    <dgm:pt modelId="{7DA02341-1049-4CF9-BAFF-B110B42392C1}" type="pres">
      <dgm:prSet presAssocID="{5E2D2C84-B551-4B34-9311-E324254BC397}" presName="parentLeftMargin" presStyleLbl="node1" presStyleIdx="6" presStyleCnt="8"/>
      <dgm:spPr/>
    </dgm:pt>
    <dgm:pt modelId="{D0742918-2B1D-4A3F-86B8-D7832215F73F}" type="pres">
      <dgm:prSet presAssocID="{5E2D2C84-B551-4B34-9311-E324254BC397}" presName="parentText" presStyleLbl="node1" presStyleIdx="7" presStyleCnt="8" custScaleX="130120">
        <dgm:presLayoutVars>
          <dgm:chMax val="0"/>
          <dgm:bulletEnabled val="1"/>
        </dgm:presLayoutVars>
      </dgm:prSet>
      <dgm:spPr/>
    </dgm:pt>
    <dgm:pt modelId="{9B7AFE5D-40D8-4418-B886-8F3178935790}" type="pres">
      <dgm:prSet presAssocID="{5E2D2C84-B551-4B34-9311-E324254BC397}" presName="negativeSpace" presStyleCnt="0"/>
      <dgm:spPr/>
    </dgm:pt>
    <dgm:pt modelId="{AF061B83-F09D-4EE5-B2AD-8C2212C1B595}" type="pres">
      <dgm:prSet presAssocID="{5E2D2C84-B551-4B34-9311-E324254BC397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B4D40214-7459-44BD-8ACA-CF5C23929418}" type="presOf" srcId="{D7A0DE7A-6DC2-4BCE-99FB-D7952649D2B6}" destId="{A958E3E4-CE76-4B0B-87AB-17F0FC1BE1E1}" srcOrd="0" destOrd="0" presId="urn:microsoft.com/office/officeart/2005/8/layout/list1"/>
    <dgm:cxn modelId="{F826C818-F667-4ED9-AB7B-797A41841E08}" type="presOf" srcId="{C3A9D680-ED65-4799-AF9B-1D612BE5920A}" destId="{9BE61E40-99A4-4C66-AE4D-0EE18EAC1D98}" srcOrd="1" destOrd="0" presId="urn:microsoft.com/office/officeart/2005/8/layout/list1"/>
    <dgm:cxn modelId="{EAF7CD1F-5115-4955-B0BC-40CD00875B96}" type="presOf" srcId="{03D38251-2078-4DF1-BD2C-1467E643A9A8}" destId="{AC9ED10A-7695-45A5-BD33-6AF422F6980B}" srcOrd="0" destOrd="0" presId="urn:microsoft.com/office/officeart/2005/8/layout/list1"/>
    <dgm:cxn modelId="{A362D322-3330-4774-AAFE-8C545ABDE40F}" type="presOf" srcId="{03D38251-2078-4DF1-BD2C-1467E643A9A8}" destId="{A6ABF750-619E-4B55-9064-5F03D08E9B62}" srcOrd="1" destOrd="0" presId="urn:microsoft.com/office/officeart/2005/8/layout/list1"/>
    <dgm:cxn modelId="{B950262E-B678-48A4-9E00-630063F6284D}" type="presOf" srcId="{395E143D-DEA6-4CDA-8027-E8BEF853BBC0}" destId="{B717883E-348C-4BBC-AD3E-D5940457ECFC}" srcOrd="0" destOrd="0" presId="urn:microsoft.com/office/officeart/2005/8/layout/list1"/>
    <dgm:cxn modelId="{BAA77760-D275-4B2A-A4D0-D6A34CA2DDF6}" type="presOf" srcId="{95AAC143-1DEE-43F5-9FF9-C57D58E5F5D8}" destId="{DC965178-912D-44FB-95AA-5F1C1C77FA2D}" srcOrd="1" destOrd="0" presId="urn:microsoft.com/office/officeart/2005/8/layout/list1"/>
    <dgm:cxn modelId="{EBD4B572-15C8-41E3-AADD-160AE40DD1C3}" type="presOf" srcId="{D7A0DE7A-6DC2-4BCE-99FB-D7952649D2B6}" destId="{9FC7AE4E-67DD-423B-B38B-3D5624F2A4D8}" srcOrd="1" destOrd="0" presId="urn:microsoft.com/office/officeart/2005/8/layout/list1"/>
    <dgm:cxn modelId="{18EA4E75-BB2C-455B-ADB0-9C5DC947B395}" type="presOf" srcId="{5E2D2C84-B551-4B34-9311-E324254BC397}" destId="{D0742918-2B1D-4A3F-86B8-D7832215F73F}" srcOrd="1" destOrd="0" presId="urn:microsoft.com/office/officeart/2005/8/layout/list1"/>
    <dgm:cxn modelId="{2F47747D-7F74-4D7F-AE33-A6C1AA6E5667}" type="presOf" srcId="{511C1D96-7E40-4D82-8994-30D07C8E212A}" destId="{8CBADEF6-D4D9-459C-BE10-E729BBB73CDE}" srcOrd="1" destOrd="0" presId="urn:microsoft.com/office/officeart/2005/8/layout/list1"/>
    <dgm:cxn modelId="{E37F0196-0EA2-4E38-94D3-13F165FC63FE}" srcId="{0CB99112-EA6F-4572-99A3-514E35B745B7}" destId="{95AAC143-1DEE-43F5-9FF9-C57D58E5F5D8}" srcOrd="6" destOrd="0" parTransId="{45C4BA1D-C037-4133-BA4B-9DD98908F0A9}" sibTransId="{D1D8A13C-F8C3-4EC2-88FE-E85213C0A7EA}"/>
    <dgm:cxn modelId="{D47FE49F-D7A0-41FE-927E-0197AAC869BB}" srcId="{0CB99112-EA6F-4572-99A3-514E35B745B7}" destId="{8AFF42BD-CE8D-40B4-A06A-F31D6D3EFFD6}" srcOrd="0" destOrd="0" parTransId="{CB206D6C-0283-4AEB-8229-4AFE771F0876}" sibTransId="{DA68C158-3E25-4C28-AF7F-068A5DE20AFF}"/>
    <dgm:cxn modelId="{7F337EA3-658F-4F70-A971-6AAD9E7C5F24}" type="presOf" srcId="{8AFF42BD-CE8D-40B4-A06A-F31D6D3EFFD6}" destId="{778CBA83-252C-49C1-BC0D-0826A750181E}" srcOrd="1" destOrd="0" presId="urn:microsoft.com/office/officeart/2005/8/layout/list1"/>
    <dgm:cxn modelId="{74CADEA3-E3B0-48E9-A383-68775454ADC4}" type="presOf" srcId="{95AAC143-1DEE-43F5-9FF9-C57D58E5F5D8}" destId="{A54B8659-BD4F-4BD4-AFE7-813F6DDEE6C5}" srcOrd="0" destOrd="0" presId="urn:microsoft.com/office/officeart/2005/8/layout/list1"/>
    <dgm:cxn modelId="{D95A27BC-6973-4DE0-8346-49248420FA30}" srcId="{0CB99112-EA6F-4572-99A3-514E35B745B7}" destId="{D7A0DE7A-6DC2-4BCE-99FB-D7952649D2B6}" srcOrd="5" destOrd="0" parTransId="{A9933386-A7C1-4EAE-AA1F-94383F376689}" sibTransId="{31FAE2DA-DDAE-46FD-BD7E-9169D5F3513D}"/>
    <dgm:cxn modelId="{87E552C1-7CDE-4EF0-B331-12F6863B81D9}" srcId="{0CB99112-EA6F-4572-99A3-514E35B745B7}" destId="{5E2D2C84-B551-4B34-9311-E324254BC397}" srcOrd="7" destOrd="0" parTransId="{F34512D5-3134-4939-8610-21C2EA218BE3}" sibTransId="{37A8DAD7-DE1C-4CF5-A8A1-04CDA08252DA}"/>
    <dgm:cxn modelId="{15C7D5C5-064F-4D0F-8931-19698BC1EA14}" type="presOf" srcId="{C3A9D680-ED65-4799-AF9B-1D612BE5920A}" destId="{111153A9-28DD-41DA-BD41-221E8A855695}" srcOrd="0" destOrd="0" presId="urn:microsoft.com/office/officeart/2005/8/layout/list1"/>
    <dgm:cxn modelId="{45F976CC-5511-4142-A3CF-62E832FFEF08}" type="presOf" srcId="{8AFF42BD-CE8D-40B4-A06A-F31D6D3EFFD6}" destId="{EA320FF7-EFE8-4A92-8D34-523944846285}" srcOrd="0" destOrd="0" presId="urn:microsoft.com/office/officeart/2005/8/layout/list1"/>
    <dgm:cxn modelId="{DDD702CF-9666-4171-9D19-053679007396}" srcId="{0CB99112-EA6F-4572-99A3-514E35B745B7}" destId="{C3A9D680-ED65-4799-AF9B-1D612BE5920A}" srcOrd="1" destOrd="0" parTransId="{0A1FE0F3-3E39-418E-AD16-041971E45BB8}" sibTransId="{68CBFF76-B070-41C2-9D36-36CB714D502C}"/>
    <dgm:cxn modelId="{790597CF-F32D-4CE5-8D3A-7C8588F9B7E8}" srcId="{0CB99112-EA6F-4572-99A3-514E35B745B7}" destId="{03D38251-2078-4DF1-BD2C-1467E643A9A8}" srcOrd="3" destOrd="0" parTransId="{B0B4A9C9-80F7-4F1D-BCB4-E7B0586786FB}" sibTransId="{B7D1C6D9-40D5-4B52-9369-26F4BE954A9C}"/>
    <dgm:cxn modelId="{5513CCD2-BAF6-42C9-A642-A7B6D305E9B9}" type="presOf" srcId="{395E143D-DEA6-4CDA-8027-E8BEF853BBC0}" destId="{21DFB024-E2E5-4194-BF37-ED4DCBAB7E53}" srcOrd="1" destOrd="0" presId="urn:microsoft.com/office/officeart/2005/8/layout/list1"/>
    <dgm:cxn modelId="{1A459ADD-9A76-4483-B07F-084E909E0B50}" srcId="{0CB99112-EA6F-4572-99A3-514E35B745B7}" destId="{395E143D-DEA6-4CDA-8027-E8BEF853BBC0}" srcOrd="4" destOrd="0" parTransId="{7DDEB573-7A10-4BB1-AB97-FF360D82BAAC}" sibTransId="{941CD732-5309-431A-B454-DF238271D87E}"/>
    <dgm:cxn modelId="{8BDFCCE1-C93A-4BD3-86A2-BFE3DEA9796D}" srcId="{0CB99112-EA6F-4572-99A3-514E35B745B7}" destId="{511C1D96-7E40-4D82-8994-30D07C8E212A}" srcOrd="2" destOrd="0" parTransId="{5C8CDE8C-6469-488D-AF92-463299BE49A5}" sibTransId="{C9D235B4-8CA0-40BD-8F20-2E564040D499}"/>
    <dgm:cxn modelId="{927F04EE-B408-4FAF-A690-2505FA946D59}" type="presOf" srcId="{511C1D96-7E40-4D82-8994-30D07C8E212A}" destId="{2645EAAF-D7E2-49CE-9E45-C59598EA89F9}" srcOrd="0" destOrd="0" presId="urn:microsoft.com/office/officeart/2005/8/layout/list1"/>
    <dgm:cxn modelId="{E2C119EE-91BD-4CD0-84F7-34B5C0D9A76F}" type="presOf" srcId="{5E2D2C84-B551-4B34-9311-E324254BC397}" destId="{7DA02341-1049-4CF9-BAFF-B110B42392C1}" srcOrd="0" destOrd="0" presId="urn:microsoft.com/office/officeart/2005/8/layout/list1"/>
    <dgm:cxn modelId="{43844FFC-B62A-40EA-A331-7393C48821E4}" type="presOf" srcId="{0CB99112-EA6F-4572-99A3-514E35B745B7}" destId="{5C3B5C73-3596-4335-938E-99C73217BAFA}" srcOrd="0" destOrd="0" presId="urn:microsoft.com/office/officeart/2005/8/layout/list1"/>
    <dgm:cxn modelId="{79FC5217-08B9-4146-9294-565C2ECD8E4C}" type="presParOf" srcId="{5C3B5C73-3596-4335-938E-99C73217BAFA}" destId="{DDAC49C8-E9CC-4AD8-AFEF-375E513C4827}" srcOrd="0" destOrd="0" presId="urn:microsoft.com/office/officeart/2005/8/layout/list1"/>
    <dgm:cxn modelId="{D724288E-7AF2-4B21-81D6-1D453F9F47F3}" type="presParOf" srcId="{DDAC49C8-E9CC-4AD8-AFEF-375E513C4827}" destId="{EA320FF7-EFE8-4A92-8D34-523944846285}" srcOrd="0" destOrd="0" presId="urn:microsoft.com/office/officeart/2005/8/layout/list1"/>
    <dgm:cxn modelId="{BF1B974F-F1C8-4CEE-9ADC-5DC6EF971E26}" type="presParOf" srcId="{DDAC49C8-E9CC-4AD8-AFEF-375E513C4827}" destId="{778CBA83-252C-49C1-BC0D-0826A750181E}" srcOrd="1" destOrd="0" presId="urn:microsoft.com/office/officeart/2005/8/layout/list1"/>
    <dgm:cxn modelId="{6A7C2603-A889-42C7-9121-529768754EDC}" type="presParOf" srcId="{5C3B5C73-3596-4335-938E-99C73217BAFA}" destId="{51843C6D-CC81-436E-9E97-5D331DB7F09E}" srcOrd="1" destOrd="0" presId="urn:microsoft.com/office/officeart/2005/8/layout/list1"/>
    <dgm:cxn modelId="{D931E641-A6FA-4C5E-A2F4-FFDA6AD22B2E}" type="presParOf" srcId="{5C3B5C73-3596-4335-938E-99C73217BAFA}" destId="{1847829B-D43C-4604-B866-CF6498DD7590}" srcOrd="2" destOrd="0" presId="urn:microsoft.com/office/officeart/2005/8/layout/list1"/>
    <dgm:cxn modelId="{828EED15-2434-437B-B91B-644CE191A6ED}" type="presParOf" srcId="{5C3B5C73-3596-4335-938E-99C73217BAFA}" destId="{9460E46D-BDC0-4CED-B10F-C5B47F391529}" srcOrd="3" destOrd="0" presId="urn:microsoft.com/office/officeart/2005/8/layout/list1"/>
    <dgm:cxn modelId="{3FEBB4E1-E3DF-4814-B35E-2BB57BC1CC75}" type="presParOf" srcId="{5C3B5C73-3596-4335-938E-99C73217BAFA}" destId="{718A2756-D56A-4FB7-91BB-98C67FB3C6CB}" srcOrd="4" destOrd="0" presId="urn:microsoft.com/office/officeart/2005/8/layout/list1"/>
    <dgm:cxn modelId="{E8648EDE-20C6-4112-AA1D-4BBC2FD5049A}" type="presParOf" srcId="{718A2756-D56A-4FB7-91BB-98C67FB3C6CB}" destId="{111153A9-28DD-41DA-BD41-221E8A855695}" srcOrd="0" destOrd="0" presId="urn:microsoft.com/office/officeart/2005/8/layout/list1"/>
    <dgm:cxn modelId="{4E5CBBD6-6419-4006-966B-5298FDEEAB22}" type="presParOf" srcId="{718A2756-D56A-4FB7-91BB-98C67FB3C6CB}" destId="{9BE61E40-99A4-4C66-AE4D-0EE18EAC1D98}" srcOrd="1" destOrd="0" presId="urn:microsoft.com/office/officeart/2005/8/layout/list1"/>
    <dgm:cxn modelId="{7E2F1058-F8BE-4296-9470-674B0FE50201}" type="presParOf" srcId="{5C3B5C73-3596-4335-938E-99C73217BAFA}" destId="{F488C046-689B-46FD-8BEB-BE6F0A673C54}" srcOrd="5" destOrd="0" presId="urn:microsoft.com/office/officeart/2005/8/layout/list1"/>
    <dgm:cxn modelId="{FD4F9371-04BA-4B15-AE9A-D8D7AA908F69}" type="presParOf" srcId="{5C3B5C73-3596-4335-938E-99C73217BAFA}" destId="{E946C7F6-C838-4CF8-A543-F32B871FB701}" srcOrd="6" destOrd="0" presId="urn:microsoft.com/office/officeart/2005/8/layout/list1"/>
    <dgm:cxn modelId="{D7824D4E-AD9C-4D5C-B8B4-8F80FB3E4B2B}" type="presParOf" srcId="{5C3B5C73-3596-4335-938E-99C73217BAFA}" destId="{D5BE150F-E689-4E39-8E4B-6648685348A5}" srcOrd="7" destOrd="0" presId="urn:microsoft.com/office/officeart/2005/8/layout/list1"/>
    <dgm:cxn modelId="{169E1502-90D9-4E88-BAF2-2BC004CB2770}" type="presParOf" srcId="{5C3B5C73-3596-4335-938E-99C73217BAFA}" destId="{CAAEE5BB-6EB3-4EDC-B955-65129341C64F}" srcOrd="8" destOrd="0" presId="urn:microsoft.com/office/officeart/2005/8/layout/list1"/>
    <dgm:cxn modelId="{A55B9651-A0A6-47FB-A7C7-8EA982EDD398}" type="presParOf" srcId="{CAAEE5BB-6EB3-4EDC-B955-65129341C64F}" destId="{2645EAAF-D7E2-49CE-9E45-C59598EA89F9}" srcOrd="0" destOrd="0" presId="urn:microsoft.com/office/officeart/2005/8/layout/list1"/>
    <dgm:cxn modelId="{172810AF-EBEF-4D16-B47C-17AB6F4A5B1C}" type="presParOf" srcId="{CAAEE5BB-6EB3-4EDC-B955-65129341C64F}" destId="{8CBADEF6-D4D9-459C-BE10-E729BBB73CDE}" srcOrd="1" destOrd="0" presId="urn:microsoft.com/office/officeart/2005/8/layout/list1"/>
    <dgm:cxn modelId="{66AEB15B-F9A1-4FF7-AC81-1FDD9D2FCC1C}" type="presParOf" srcId="{5C3B5C73-3596-4335-938E-99C73217BAFA}" destId="{F42473AE-75E0-4C3D-9A78-A1B01219068C}" srcOrd="9" destOrd="0" presId="urn:microsoft.com/office/officeart/2005/8/layout/list1"/>
    <dgm:cxn modelId="{3B2363AC-BDDF-44B2-9534-FA5A278ADD7D}" type="presParOf" srcId="{5C3B5C73-3596-4335-938E-99C73217BAFA}" destId="{BC9A9FF7-F493-4F97-A4F0-71434F95A38C}" srcOrd="10" destOrd="0" presId="urn:microsoft.com/office/officeart/2005/8/layout/list1"/>
    <dgm:cxn modelId="{42178BD4-508A-4CE3-95D4-191019ACEB2A}" type="presParOf" srcId="{5C3B5C73-3596-4335-938E-99C73217BAFA}" destId="{B95D981F-38A3-4C02-B0A8-C793129487BE}" srcOrd="11" destOrd="0" presId="urn:microsoft.com/office/officeart/2005/8/layout/list1"/>
    <dgm:cxn modelId="{B22B047D-44BE-4DE0-91FB-D7CB676F349B}" type="presParOf" srcId="{5C3B5C73-3596-4335-938E-99C73217BAFA}" destId="{25942F65-F6FF-41F3-A945-177C365390C4}" srcOrd="12" destOrd="0" presId="urn:microsoft.com/office/officeart/2005/8/layout/list1"/>
    <dgm:cxn modelId="{EA5B6235-31C9-4521-96FC-C337410AF953}" type="presParOf" srcId="{25942F65-F6FF-41F3-A945-177C365390C4}" destId="{AC9ED10A-7695-45A5-BD33-6AF422F6980B}" srcOrd="0" destOrd="0" presId="urn:microsoft.com/office/officeart/2005/8/layout/list1"/>
    <dgm:cxn modelId="{7664E990-E3EB-467B-B6B8-E3A110CEE0C2}" type="presParOf" srcId="{25942F65-F6FF-41F3-A945-177C365390C4}" destId="{A6ABF750-619E-4B55-9064-5F03D08E9B62}" srcOrd="1" destOrd="0" presId="urn:microsoft.com/office/officeart/2005/8/layout/list1"/>
    <dgm:cxn modelId="{19C65B42-585F-4970-8752-0A69B215C9DA}" type="presParOf" srcId="{5C3B5C73-3596-4335-938E-99C73217BAFA}" destId="{F44CE73C-080A-4C11-A98C-F9890F9F906A}" srcOrd="13" destOrd="0" presId="urn:microsoft.com/office/officeart/2005/8/layout/list1"/>
    <dgm:cxn modelId="{8CC50F25-C124-484F-A6AC-4F85BF7B0833}" type="presParOf" srcId="{5C3B5C73-3596-4335-938E-99C73217BAFA}" destId="{1FDB61D3-7C4E-4F8C-BDF3-59CFB03853A0}" srcOrd="14" destOrd="0" presId="urn:microsoft.com/office/officeart/2005/8/layout/list1"/>
    <dgm:cxn modelId="{5666CAA3-62A3-4935-815B-B82319E546A9}" type="presParOf" srcId="{5C3B5C73-3596-4335-938E-99C73217BAFA}" destId="{384E4246-EAF1-4452-83D9-8F9253A35B2A}" srcOrd="15" destOrd="0" presId="urn:microsoft.com/office/officeart/2005/8/layout/list1"/>
    <dgm:cxn modelId="{0AB22541-9FA8-49D5-A370-0E782F865604}" type="presParOf" srcId="{5C3B5C73-3596-4335-938E-99C73217BAFA}" destId="{CD82E107-38C9-4AFE-8D61-3FEA0F6CE9BE}" srcOrd="16" destOrd="0" presId="urn:microsoft.com/office/officeart/2005/8/layout/list1"/>
    <dgm:cxn modelId="{AEABB7DE-7F71-4B58-A885-BD6AC4B53679}" type="presParOf" srcId="{CD82E107-38C9-4AFE-8D61-3FEA0F6CE9BE}" destId="{B717883E-348C-4BBC-AD3E-D5940457ECFC}" srcOrd="0" destOrd="0" presId="urn:microsoft.com/office/officeart/2005/8/layout/list1"/>
    <dgm:cxn modelId="{0A5229B8-98C2-43C6-A5F1-834B6399044C}" type="presParOf" srcId="{CD82E107-38C9-4AFE-8D61-3FEA0F6CE9BE}" destId="{21DFB024-E2E5-4194-BF37-ED4DCBAB7E53}" srcOrd="1" destOrd="0" presId="urn:microsoft.com/office/officeart/2005/8/layout/list1"/>
    <dgm:cxn modelId="{735228D4-4684-47CD-9AE0-BB7CC86AC9E8}" type="presParOf" srcId="{5C3B5C73-3596-4335-938E-99C73217BAFA}" destId="{73EFD2A8-1119-4E6F-944B-4C5461C93369}" srcOrd="17" destOrd="0" presId="urn:microsoft.com/office/officeart/2005/8/layout/list1"/>
    <dgm:cxn modelId="{88207B84-9DAA-442F-A779-64439A5B168E}" type="presParOf" srcId="{5C3B5C73-3596-4335-938E-99C73217BAFA}" destId="{55A697AA-1250-4837-B681-AE8006FBCE11}" srcOrd="18" destOrd="0" presId="urn:microsoft.com/office/officeart/2005/8/layout/list1"/>
    <dgm:cxn modelId="{E07EA06D-4FE5-4788-B543-E645A5C57F06}" type="presParOf" srcId="{5C3B5C73-3596-4335-938E-99C73217BAFA}" destId="{7827CFDD-1294-4B45-87DA-1533178480CF}" srcOrd="19" destOrd="0" presId="urn:microsoft.com/office/officeart/2005/8/layout/list1"/>
    <dgm:cxn modelId="{AECDFB8F-370A-4C61-9AC8-DDC2297CF1B8}" type="presParOf" srcId="{5C3B5C73-3596-4335-938E-99C73217BAFA}" destId="{1D35C376-D741-4ED5-8121-8C60E73F6D1C}" srcOrd="20" destOrd="0" presId="urn:microsoft.com/office/officeart/2005/8/layout/list1"/>
    <dgm:cxn modelId="{D9A4931C-5617-4599-8DD2-D12F5EFD52D6}" type="presParOf" srcId="{1D35C376-D741-4ED5-8121-8C60E73F6D1C}" destId="{A958E3E4-CE76-4B0B-87AB-17F0FC1BE1E1}" srcOrd="0" destOrd="0" presId="urn:microsoft.com/office/officeart/2005/8/layout/list1"/>
    <dgm:cxn modelId="{EFBEA0D2-E862-4D2C-8FC4-D632AE6F4628}" type="presParOf" srcId="{1D35C376-D741-4ED5-8121-8C60E73F6D1C}" destId="{9FC7AE4E-67DD-423B-B38B-3D5624F2A4D8}" srcOrd="1" destOrd="0" presId="urn:microsoft.com/office/officeart/2005/8/layout/list1"/>
    <dgm:cxn modelId="{8808BE47-BE3D-40B9-9B15-928F11F06F67}" type="presParOf" srcId="{5C3B5C73-3596-4335-938E-99C73217BAFA}" destId="{4CEE60EB-C25E-412F-A3A4-557DB71F3DBC}" srcOrd="21" destOrd="0" presId="urn:microsoft.com/office/officeart/2005/8/layout/list1"/>
    <dgm:cxn modelId="{7A5897C4-02A7-4EC7-B38D-20FF53FA15AA}" type="presParOf" srcId="{5C3B5C73-3596-4335-938E-99C73217BAFA}" destId="{9CD6333E-47FD-41B6-90D1-DAF8FE115253}" srcOrd="22" destOrd="0" presId="urn:microsoft.com/office/officeart/2005/8/layout/list1"/>
    <dgm:cxn modelId="{940BDF09-376D-48E8-95E4-B64201080F6D}" type="presParOf" srcId="{5C3B5C73-3596-4335-938E-99C73217BAFA}" destId="{FBD7B199-9403-4D89-B395-318E0FBDE049}" srcOrd="23" destOrd="0" presId="urn:microsoft.com/office/officeart/2005/8/layout/list1"/>
    <dgm:cxn modelId="{79E710BF-8D56-4C26-9662-D69AB295832F}" type="presParOf" srcId="{5C3B5C73-3596-4335-938E-99C73217BAFA}" destId="{5B151D60-9848-4A3C-A914-115E054DA611}" srcOrd="24" destOrd="0" presId="urn:microsoft.com/office/officeart/2005/8/layout/list1"/>
    <dgm:cxn modelId="{B1BC254D-9AEA-4090-91CE-78E435FBA90D}" type="presParOf" srcId="{5B151D60-9848-4A3C-A914-115E054DA611}" destId="{A54B8659-BD4F-4BD4-AFE7-813F6DDEE6C5}" srcOrd="0" destOrd="0" presId="urn:microsoft.com/office/officeart/2005/8/layout/list1"/>
    <dgm:cxn modelId="{E7C66209-BAE9-47B4-B7C1-AEBB65B5E4D6}" type="presParOf" srcId="{5B151D60-9848-4A3C-A914-115E054DA611}" destId="{DC965178-912D-44FB-95AA-5F1C1C77FA2D}" srcOrd="1" destOrd="0" presId="urn:microsoft.com/office/officeart/2005/8/layout/list1"/>
    <dgm:cxn modelId="{6DF0DA68-7617-41A7-838F-38FB2F5C2440}" type="presParOf" srcId="{5C3B5C73-3596-4335-938E-99C73217BAFA}" destId="{CF9DD85F-4EE0-4974-B41C-580603AB5372}" srcOrd="25" destOrd="0" presId="urn:microsoft.com/office/officeart/2005/8/layout/list1"/>
    <dgm:cxn modelId="{D27FB946-FC19-45B4-A9C8-B61D84A93716}" type="presParOf" srcId="{5C3B5C73-3596-4335-938E-99C73217BAFA}" destId="{8E31CE5F-9A41-4D82-BF0F-429E67BC95EB}" srcOrd="26" destOrd="0" presId="urn:microsoft.com/office/officeart/2005/8/layout/list1"/>
    <dgm:cxn modelId="{F828F8F7-92E0-40A4-9899-62F3010C83B1}" type="presParOf" srcId="{5C3B5C73-3596-4335-938E-99C73217BAFA}" destId="{53EEFD95-FC77-4B43-8541-29629196E66F}" srcOrd="27" destOrd="0" presId="urn:microsoft.com/office/officeart/2005/8/layout/list1"/>
    <dgm:cxn modelId="{3CAB5D44-F389-42BC-ADD7-DF722F09882C}" type="presParOf" srcId="{5C3B5C73-3596-4335-938E-99C73217BAFA}" destId="{7257D5EA-292A-42AA-BC45-B715B80200D5}" srcOrd="28" destOrd="0" presId="urn:microsoft.com/office/officeart/2005/8/layout/list1"/>
    <dgm:cxn modelId="{96A7C34C-DEE0-4640-920D-CD6C5105D320}" type="presParOf" srcId="{7257D5EA-292A-42AA-BC45-B715B80200D5}" destId="{7DA02341-1049-4CF9-BAFF-B110B42392C1}" srcOrd="0" destOrd="0" presId="urn:microsoft.com/office/officeart/2005/8/layout/list1"/>
    <dgm:cxn modelId="{8AD605BD-F0E4-48A5-B2C0-ACC188E60C12}" type="presParOf" srcId="{7257D5EA-292A-42AA-BC45-B715B80200D5}" destId="{D0742918-2B1D-4A3F-86B8-D7832215F73F}" srcOrd="1" destOrd="0" presId="urn:microsoft.com/office/officeart/2005/8/layout/list1"/>
    <dgm:cxn modelId="{D41D82F2-781D-4CD8-A268-E9B4143FFE55}" type="presParOf" srcId="{5C3B5C73-3596-4335-938E-99C73217BAFA}" destId="{9B7AFE5D-40D8-4418-B886-8F3178935790}" srcOrd="29" destOrd="0" presId="urn:microsoft.com/office/officeart/2005/8/layout/list1"/>
    <dgm:cxn modelId="{B04ADA6C-0B15-4B45-BA7D-3F89503E44A0}" type="presParOf" srcId="{5C3B5C73-3596-4335-938E-99C73217BAFA}" destId="{AF061B83-F09D-4EE5-B2AD-8C2212C1B595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7829B-D43C-4604-B866-CF6498DD7590}">
      <dsp:nvSpPr>
        <dsp:cNvPr id="0" name=""/>
        <dsp:cNvSpPr/>
      </dsp:nvSpPr>
      <dsp:spPr>
        <a:xfrm>
          <a:off x="0" y="349843"/>
          <a:ext cx="1679647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8CBA83-252C-49C1-BC0D-0826A750181E}">
      <dsp:nvSpPr>
        <dsp:cNvPr id="0" name=""/>
        <dsp:cNvSpPr/>
      </dsp:nvSpPr>
      <dsp:spPr>
        <a:xfrm>
          <a:off x="839823" y="25122"/>
          <a:ext cx="15298904" cy="6494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4407" tIns="0" rIns="44440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u="none" kern="1200"/>
            <a:t>1. El cambio es con las </a:t>
          </a:r>
          <a:r>
            <a:rPr lang="es-MX" sz="1800" b="1" i="0" u="none" kern="1200"/>
            <a:t>mujeres</a:t>
          </a:r>
          <a:endParaRPr lang="es-CO" sz="1800" b="1" kern="1200" dirty="0"/>
        </a:p>
      </dsp:txBody>
      <dsp:txXfrm>
        <a:off x="871526" y="56825"/>
        <a:ext cx="15235498" cy="586034"/>
      </dsp:txXfrm>
    </dsp:sp>
    <dsp:sp modelId="{E946C7F6-C838-4CF8-A543-F32B871FB701}">
      <dsp:nvSpPr>
        <dsp:cNvPr id="0" name=""/>
        <dsp:cNvSpPr/>
      </dsp:nvSpPr>
      <dsp:spPr>
        <a:xfrm>
          <a:off x="0" y="1347763"/>
          <a:ext cx="1679647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637824"/>
              <a:satOff val="3843"/>
              <a:lumOff val="30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BE61E40-99A4-4C66-AE4D-0EE18EAC1D98}">
      <dsp:nvSpPr>
        <dsp:cNvPr id="0" name=""/>
        <dsp:cNvSpPr/>
      </dsp:nvSpPr>
      <dsp:spPr>
        <a:xfrm>
          <a:off x="839823" y="1023043"/>
          <a:ext cx="15298904" cy="649440"/>
        </a:xfrm>
        <a:prstGeom prst="roundRect">
          <a:avLst/>
        </a:prstGeom>
        <a:gradFill rotWithShape="0">
          <a:gsLst>
            <a:gs pos="0">
              <a:schemeClr val="accent4">
                <a:hueOff val="-637824"/>
                <a:satOff val="3843"/>
                <a:lumOff val="308"/>
                <a:alphaOff val="0"/>
                <a:shade val="51000"/>
                <a:satMod val="130000"/>
              </a:schemeClr>
            </a:gs>
            <a:gs pos="80000">
              <a:schemeClr val="accent4">
                <a:hueOff val="-637824"/>
                <a:satOff val="3843"/>
                <a:lumOff val="308"/>
                <a:alphaOff val="0"/>
                <a:shade val="93000"/>
                <a:satMod val="130000"/>
              </a:schemeClr>
            </a:gs>
            <a:gs pos="100000">
              <a:schemeClr val="accent4">
                <a:hueOff val="-637824"/>
                <a:satOff val="3843"/>
                <a:lumOff val="30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4407" tIns="0" rIns="44440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u="none" kern="1200"/>
            <a:t>2. Colombia igualitaria, </a:t>
          </a:r>
          <a:r>
            <a:rPr lang="es-MX" sz="1800" b="1" i="0" u="none" kern="1200"/>
            <a:t>diversa </a:t>
          </a:r>
          <a:r>
            <a:rPr lang="es-MX" sz="1800" b="0" i="0" u="none" kern="1200"/>
            <a:t>y libre de discriminación</a:t>
          </a:r>
          <a:endParaRPr lang="es-MX" sz="1800" kern="1200" dirty="0"/>
        </a:p>
      </dsp:txBody>
      <dsp:txXfrm>
        <a:off x="871526" y="1054746"/>
        <a:ext cx="15235498" cy="586034"/>
      </dsp:txXfrm>
    </dsp:sp>
    <dsp:sp modelId="{BC9A9FF7-F493-4F97-A4F0-71434F95A38C}">
      <dsp:nvSpPr>
        <dsp:cNvPr id="0" name=""/>
        <dsp:cNvSpPr/>
      </dsp:nvSpPr>
      <dsp:spPr>
        <a:xfrm>
          <a:off x="0" y="2345683"/>
          <a:ext cx="1679647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275649"/>
              <a:satOff val="7685"/>
              <a:lumOff val="6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BADEF6-D4D9-459C-BE10-E729BBB73CDE}">
      <dsp:nvSpPr>
        <dsp:cNvPr id="0" name=""/>
        <dsp:cNvSpPr/>
      </dsp:nvSpPr>
      <dsp:spPr>
        <a:xfrm>
          <a:off x="839823" y="2020963"/>
          <a:ext cx="15298904" cy="649440"/>
        </a:xfrm>
        <a:prstGeom prst="roundRect">
          <a:avLst/>
        </a:prstGeom>
        <a:gradFill rotWithShape="0">
          <a:gsLst>
            <a:gs pos="0">
              <a:schemeClr val="accent4">
                <a:hueOff val="-1275649"/>
                <a:satOff val="7685"/>
                <a:lumOff val="616"/>
                <a:alphaOff val="0"/>
                <a:shade val="51000"/>
                <a:satMod val="130000"/>
              </a:schemeClr>
            </a:gs>
            <a:gs pos="80000">
              <a:schemeClr val="accent4">
                <a:hueOff val="-1275649"/>
                <a:satOff val="7685"/>
                <a:lumOff val="616"/>
                <a:alphaOff val="0"/>
                <a:shade val="93000"/>
                <a:satMod val="130000"/>
              </a:schemeClr>
            </a:gs>
            <a:gs pos="100000">
              <a:schemeClr val="accent4">
                <a:hueOff val="-1275649"/>
                <a:satOff val="7685"/>
                <a:lumOff val="61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4407" tIns="0" rIns="44440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u="none" kern="1200" dirty="0"/>
            <a:t>3. Reparación efectiva e integral a las </a:t>
          </a:r>
          <a:r>
            <a:rPr lang="es-MX" sz="1800" b="1" i="0" u="none" kern="1200" dirty="0"/>
            <a:t>víctimas</a:t>
          </a:r>
          <a:endParaRPr lang="es-MX" sz="1800" b="1" kern="1200" dirty="0"/>
        </a:p>
      </dsp:txBody>
      <dsp:txXfrm>
        <a:off x="871526" y="2052666"/>
        <a:ext cx="15235498" cy="586034"/>
      </dsp:txXfrm>
    </dsp:sp>
    <dsp:sp modelId="{1FDB61D3-7C4E-4F8C-BDF3-59CFB03853A0}">
      <dsp:nvSpPr>
        <dsp:cNvPr id="0" name=""/>
        <dsp:cNvSpPr/>
      </dsp:nvSpPr>
      <dsp:spPr>
        <a:xfrm>
          <a:off x="0" y="3343603"/>
          <a:ext cx="1679647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913473"/>
              <a:satOff val="11528"/>
              <a:lumOff val="92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6ABF750-619E-4B55-9064-5F03D08E9B62}">
      <dsp:nvSpPr>
        <dsp:cNvPr id="0" name=""/>
        <dsp:cNvSpPr/>
      </dsp:nvSpPr>
      <dsp:spPr>
        <a:xfrm>
          <a:off x="839823" y="3018883"/>
          <a:ext cx="15298904" cy="649440"/>
        </a:xfrm>
        <a:prstGeom prst="roundRect">
          <a:avLst/>
        </a:prstGeom>
        <a:gradFill rotWithShape="0">
          <a:gsLst>
            <a:gs pos="0">
              <a:schemeClr val="accent4">
                <a:hueOff val="-1913473"/>
                <a:satOff val="11528"/>
                <a:lumOff val="924"/>
                <a:alphaOff val="0"/>
                <a:shade val="51000"/>
                <a:satMod val="130000"/>
              </a:schemeClr>
            </a:gs>
            <a:gs pos="80000">
              <a:schemeClr val="accent4">
                <a:hueOff val="-1913473"/>
                <a:satOff val="11528"/>
                <a:lumOff val="924"/>
                <a:alphaOff val="0"/>
                <a:shade val="93000"/>
                <a:satMod val="130000"/>
              </a:schemeClr>
            </a:gs>
            <a:gs pos="100000">
              <a:schemeClr val="accent4">
                <a:hueOff val="-1913473"/>
                <a:satOff val="11528"/>
                <a:lumOff val="92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4407" tIns="0" rIns="44440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u="none" kern="1200"/>
            <a:t>4. Crece la generación para la vida y la paz: </a:t>
          </a:r>
          <a:r>
            <a:rPr lang="es-MX" sz="1800" b="1" i="0" u="none" kern="1200"/>
            <a:t>niñas, niños y adolescentes </a:t>
          </a:r>
          <a:r>
            <a:rPr lang="es-MX" sz="1800" b="0" i="0" u="none" kern="1200"/>
            <a:t>protegidos, amados y con oportunidades</a:t>
          </a:r>
          <a:endParaRPr lang="es-MX" sz="1800" kern="1200" dirty="0"/>
        </a:p>
      </dsp:txBody>
      <dsp:txXfrm>
        <a:off x="871526" y="3050586"/>
        <a:ext cx="15235498" cy="586034"/>
      </dsp:txXfrm>
    </dsp:sp>
    <dsp:sp modelId="{55A697AA-1250-4837-B681-AE8006FBCE11}">
      <dsp:nvSpPr>
        <dsp:cNvPr id="0" name=""/>
        <dsp:cNvSpPr/>
      </dsp:nvSpPr>
      <dsp:spPr>
        <a:xfrm>
          <a:off x="0" y="4341523"/>
          <a:ext cx="1679647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551297"/>
              <a:satOff val="15371"/>
              <a:lumOff val="123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DFB024-E2E5-4194-BF37-ED4DCBAB7E53}">
      <dsp:nvSpPr>
        <dsp:cNvPr id="0" name=""/>
        <dsp:cNvSpPr/>
      </dsp:nvSpPr>
      <dsp:spPr>
        <a:xfrm>
          <a:off x="839823" y="4016803"/>
          <a:ext cx="15298904" cy="649440"/>
        </a:xfrm>
        <a:prstGeom prst="roundRect">
          <a:avLst/>
        </a:prstGeom>
        <a:gradFill rotWithShape="0">
          <a:gsLst>
            <a:gs pos="0">
              <a:schemeClr val="accent4">
                <a:hueOff val="-2551297"/>
                <a:satOff val="15371"/>
                <a:lumOff val="1232"/>
                <a:alphaOff val="0"/>
                <a:shade val="51000"/>
                <a:satMod val="130000"/>
              </a:schemeClr>
            </a:gs>
            <a:gs pos="80000">
              <a:schemeClr val="accent4">
                <a:hueOff val="-2551297"/>
                <a:satOff val="15371"/>
                <a:lumOff val="1232"/>
                <a:alphaOff val="0"/>
                <a:shade val="93000"/>
                <a:satMod val="130000"/>
              </a:schemeClr>
            </a:gs>
            <a:gs pos="100000">
              <a:schemeClr val="accent4">
                <a:hueOff val="-2551297"/>
                <a:satOff val="15371"/>
                <a:lumOff val="123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4407" tIns="0" rIns="44440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u="none" kern="1200"/>
            <a:t>5. Pueblos y comunidades </a:t>
          </a:r>
          <a:r>
            <a:rPr lang="es-MX" sz="1800" b="1" i="0" u="none" kern="1200"/>
            <a:t>étnicas</a:t>
          </a:r>
          <a:endParaRPr lang="es-MX" sz="1800" b="1" kern="1200" dirty="0"/>
        </a:p>
      </dsp:txBody>
      <dsp:txXfrm>
        <a:off x="871526" y="4048506"/>
        <a:ext cx="15235498" cy="586034"/>
      </dsp:txXfrm>
    </dsp:sp>
    <dsp:sp modelId="{9CD6333E-47FD-41B6-90D1-DAF8FE115253}">
      <dsp:nvSpPr>
        <dsp:cNvPr id="0" name=""/>
        <dsp:cNvSpPr/>
      </dsp:nvSpPr>
      <dsp:spPr>
        <a:xfrm>
          <a:off x="0" y="5339443"/>
          <a:ext cx="1679647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189121"/>
              <a:satOff val="19214"/>
              <a:lumOff val="154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FC7AE4E-67DD-423B-B38B-3D5624F2A4D8}">
      <dsp:nvSpPr>
        <dsp:cNvPr id="0" name=""/>
        <dsp:cNvSpPr/>
      </dsp:nvSpPr>
      <dsp:spPr>
        <a:xfrm>
          <a:off x="839823" y="5014723"/>
          <a:ext cx="15298904" cy="649440"/>
        </a:xfrm>
        <a:prstGeom prst="roundRect">
          <a:avLst/>
        </a:prstGeom>
        <a:gradFill rotWithShape="0">
          <a:gsLst>
            <a:gs pos="0">
              <a:schemeClr val="accent4">
                <a:hueOff val="-3189121"/>
                <a:satOff val="19214"/>
                <a:lumOff val="1540"/>
                <a:alphaOff val="0"/>
                <a:shade val="51000"/>
                <a:satMod val="130000"/>
              </a:schemeClr>
            </a:gs>
            <a:gs pos="80000">
              <a:schemeClr val="accent4">
                <a:hueOff val="-3189121"/>
                <a:satOff val="19214"/>
                <a:lumOff val="1540"/>
                <a:alphaOff val="0"/>
                <a:shade val="93000"/>
                <a:satMod val="130000"/>
              </a:schemeClr>
            </a:gs>
            <a:gs pos="100000">
              <a:schemeClr val="accent4">
                <a:hueOff val="-3189121"/>
                <a:satOff val="19214"/>
                <a:lumOff val="15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4407" tIns="0" rIns="44440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u="none" kern="1200"/>
            <a:t>6. </a:t>
          </a:r>
          <a:r>
            <a:rPr lang="es-MX" sz="1800" b="1" i="0" u="none" kern="1200"/>
            <a:t>Jóvenes</a:t>
          </a:r>
          <a:r>
            <a:rPr lang="es-MX" sz="1800" b="0" i="0" u="none" kern="1200"/>
            <a:t> con derechos que lideran las transformaciones para la vida</a:t>
          </a:r>
          <a:endParaRPr lang="es-MX" sz="1800" kern="1200" dirty="0"/>
        </a:p>
      </dsp:txBody>
      <dsp:txXfrm>
        <a:off x="871526" y="5046426"/>
        <a:ext cx="15235498" cy="586034"/>
      </dsp:txXfrm>
    </dsp:sp>
    <dsp:sp modelId="{8E31CE5F-9A41-4D82-BF0F-429E67BC95EB}">
      <dsp:nvSpPr>
        <dsp:cNvPr id="0" name=""/>
        <dsp:cNvSpPr/>
      </dsp:nvSpPr>
      <dsp:spPr>
        <a:xfrm>
          <a:off x="0" y="6337363"/>
          <a:ext cx="1679647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826945"/>
              <a:satOff val="23056"/>
              <a:lumOff val="184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C965178-912D-44FB-95AA-5F1C1C77FA2D}">
      <dsp:nvSpPr>
        <dsp:cNvPr id="0" name=""/>
        <dsp:cNvSpPr/>
      </dsp:nvSpPr>
      <dsp:spPr>
        <a:xfrm>
          <a:off x="839823" y="6012643"/>
          <a:ext cx="15298904" cy="649440"/>
        </a:xfrm>
        <a:prstGeom prst="roundRect">
          <a:avLst/>
        </a:prstGeom>
        <a:gradFill rotWithShape="0">
          <a:gsLst>
            <a:gs pos="0">
              <a:schemeClr val="accent4">
                <a:hueOff val="-3826945"/>
                <a:satOff val="23056"/>
                <a:lumOff val="1848"/>
                <a:alphaOff val="0"/>
                <a:shade val="51000"/>
                <a:satMod val="130000"/>
              </a:schemeClr>
            </a:gs>
            <a:gs pos="80000">
              <a:schemeClr val="accent4">
                <a:hueOff val="-3826945"/>
                <a:satOff val="23056"/>
                <a:lumOff val="1848"/>
                <a:alphaOff val="0"/>
                <a:shade val="93000"/>
                <a:satMod val="130000"/>
              </a:schemeClr>
            </a:gs>
            <a:gs pos="100000">
              <a:schemeClr val="accent4">
                <a:hueOff val="-3826945"/>
                <a:satOff val="23056"/>
                <a:lumOff val="184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4407" tIns="0" rIns="44440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u="none" kern="1200" dirty="0"/>
            <a:t>7. Garantías hacia un mundo sin barreras para las </a:t>
          </a:r>
          <a:r>
            <a:rPr lang="es-MX" sz="1800" b="1" i="0" u="none" kern="1200" dirty="0"/>
            <a:t>personas con discapacidad</a:t>
          </a:r>
          <a:endParaRPr lang="es-MX" sz="1800" b="1" kern="1200" dirty="0"/>
        </a:p>
      </dsp:txBody>
      <dsp:txXfrm>
        <a:off x="871526" y="6044346"/>
        <a:ext cx="15235498" cy="586034"/>
      </dsp:txXfrm>
    </dsp:sp>
    <dsp:sp modelId="{AF061B83-F09D-4EE5-B2AD-8C2212C1B595}">
      <dsp:nvSpPr>
        <dsp:cNvPr id="0" name=""/>
        <dsp:cNvSpPr/>
      </dsp:nvSpPr>
      <dsp:spPr>
        <a:xfrm>
          <a:off x="0" y="7335283"/>
          <a:ext cx="1679647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0742918-2B1D-4A3F-86B8-D7832215F73F}">
      <dsp:nvSpPr>
        <dsp:cNvPr id="0" name=""/>
        <dsp:cNvSpPr/>
      </dsp:nvSpPr>
      <dsp:spPr>
        <a:xfrm>
          <a:off x="839823" y="7010563"/>
          <a:ext cx="15298904" cy="649440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4407" tIns="0" rIns="44440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u="none" kern="1200"/>
            <a:t>8. El </a:t>
          </a:r>
          <a:r>
            <a:rPr lang="es-MX" sz="1800" b="1" i="0" u="none" kern="1200"/>
            <a:t>campesinado</a:t>
          </a:r>
          <a:r>
            <a:rPr lang="es-MX" sz="1800" b="0" i="0" u="none" kern="1200"/>
            <a:t> colombiano como actor de cambio</a:t>
          </a:r>
          <a:endParaRPr lang="es-MX" sz="1800" kern="1200" dirty="0"/>
        </a:p>
      </dsp:txBody>
      <dsp:txXfrm>
        <a:off x="871526" y="7042266"/>
        <a:ext cx="15235498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2C0D2-C0F9-4CC9-B39C-E698CFD5D4AD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17A62-6EF6-4B9E-BABD-EE5596943F9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240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17A62-6EF6-4B9E-BABD-EE5596943F98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301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8" name="Google Shape;754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49" name="Google Shape;75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8" name="Google Shape;758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89" name="Google Shape;75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4" name="Google Shape;76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05" name="Google Shape;760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06" name="Google Shape;760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4" name="Google Shape;76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05" name="Google Shape;760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06" name="Google Shape;760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16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6833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4" name="Google Shape;765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55" name="Google Shape;76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7" name="Google Shape;766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68" name="Google Shape;76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" name="Google Shape;768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81" name="Google Shape;76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3" name="Google Shape;769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94" name="Google Shape;769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6" name="Google Shape;770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07" name="Google Shape;77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3" name="Google Shape;773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34" name="Google Shape;773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1" name="Google Shape;143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2" name="Google Shape;143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0" name="Google Shape;16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0" name="Google Shape;16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2824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 - Vací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4"/>
          <p:cNvSpPr>
            <a:spLocks noGrp="1"/>
          </p:cNvSpPr>
          <p:nvPr>
            <p:ph type="title" hasCustomPrompt="1"/>
          </p:nvPr>
        </p:nvSpPr>
        <p:spPr>
          <a:xfrm>
            <a:off x="437798" y="400996"/>
            <a:ext cx="16754828" cy="83908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5400" b="1" spc="-225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s-CO" noProof="0"/>
              <a:t>Título de la diapositiva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437799" y="1381512"/>
            <a:ext cx="17421576" cy="5414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000" b="0">
                <a:solidFill>
                  <a:schemeClr val="tx1"/>
                </a:solidFill>
                <a:latin typeface="+mn-lt"/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s-CO" noProof="0"/>
              <a:t>Subtítulo de la diapositiva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1A42CDCE-22F1-430F-8FEA-A47335056F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7798" y="9463013"/>
            <a:ext cx="8714193" cy="54716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s-CO" noProof="0"/>
              <a:t>Fuente y/o notas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3D1D45-84BF-4109-A344-194FC60A25E6}"/>
              </a:ext>
            </a:extLst>
          </p:cNvPr>
          <p:cNvSpPr txBox="1"/>
          <p:nvPr userDrawn="1"/>
        </p:nvSpPr>
        <p:spPr>
          <a:xfrm>
            <a:off x="17425988" y="423477"/>
            <a:ext cx="54292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900"/>
              </a:spcBef>
            </a:pPr>
            <a:fld id="{75C7898C-BA7D-4DD1-B648-10E044C0935B}" type="slidenum">
              <a:rPr lang="es-CO" sz="1200" smtClean="0">
                <a:solidFill>
                  <a:schemeClr val="tx1"/>
                </a:solidFill>
                <a:latin typeface="+mn-lt"/>
              </a:rPr>
              <a:pPr algn="ctr">
                <a:spcBef>
                  <a:spcPts val="900"/>
                </a:spcBef>
              </a:pPr>
              <a:t>‹Nº›</a:t>
            </a:fld>
            <a:endParaRPr lang="es-CO" sz="12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380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0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D7D7D"/>
              </a:buClr>
              <a:buSzPts val="1800"/>
              <a:buFont typeface="Verdana"/>
              <a:buNone/>
              <a:defRPr sz="2700" b="1" i="0">
                <a:solidFill>
                  <a:srgbClr val="7D7D7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2" name="Google Shape;1102;p1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3" name="Google Shape;1103;p1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4" name="Google Shape;1104;p1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59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03094B-3B2A-4C1A-84F1-903486D2D0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48"/>
          <a:stretch/>
        </p:blipFill>
        <p:spPr>
          <a:xfrm>
            <a:off x="0" y="-447"/>
            <a:ext cx="12719649" cy="10287447"/>
          </a:xfrm>
          <a:prstGeom prst="rect">
            <a:avLst/>
          </a:prstGeom>
        </p:spPr>
      </p:pic>
      <p:pic>
        <p:nvPicPr>
          <p:cNvPr id="6" name="Imagen 5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E5BAAC6C-E37C-6046-3391-5DEC398853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3791" y="3765431"/>
            <a:ext cx="6091932" cy="275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91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805B226-F693-E23A-0AC6-0487A3BCF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12150"/>
            <a:ext cx="18287600" cy="1028722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5450" y="2102645"/>
            <a:ext cx="10534650" cy="3581400"/>
          </a:xfrm>
        </p:spPr>
        <p:txBody>
          <a:bodyPr anchor="b"/>
          <a:lstStyle>
            <a:lvl1pPr algn="l">
              <a:defRPr sz="9000" b="1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5450" y="5822157"/>
            <a:ext cx="10534650" cy="2483643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6132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2656045"/>
            <a:ext cx="16383000" cy="716756"/>
          </a:xfrm>
        </p:spPr>
        <p:txBody>
          <a:bodyPr anchor="t"/>
          <a:lstStyle>
            <a:lvl1pPr algn="ctr">
              <a:defRPr sz="42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3632356"/>
            <a:ext cx="16383000" cy="4807743"/>
          </a:xfrm>
        </p:spPr>
        <p:txBody>
          <a:bodyPr/>
          <a:lstStyle>
            <a:lvl1pPr marL="0" indent="0" algn="ctr">
              <a:buNone/>
              <a:defRPr sz="3600">
                <a:latin typeface="Verdana" panose="020B060403050404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0CB9D97-EFD8-5B6A-1BBD-8F43F0F12B93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8E8C33B0-9BFE-0B9C-FD0A-A118984896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2" name="Imagen 11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3F8410F6-0F46-5E49-4F8C-540CF06DD7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ACD94BF-3839-D9C0-31F2-5E4B591F6CA6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</p:spTree>
    <p:extLst>
      <p:ext uri="{BB962C8B-B14F-4D97-AF65-F5344CB8AC3E}">
        <p14:creationId xmlns:p14="http://schemas.microsoft.com/office/powerpoint/2010/main" val="4035763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7" name="Imagen 6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A78C6BE3-FDF4-CC73-9995-515FC8F874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8" name="Imagen 7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3300BFC9-8F6A-3F17-14FC-0918E6131F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46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EB65C5BA-75FB-F676-57DD-48D79AF87BD7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783077"/>
            <a:ext cx="15773400" cy="752955"/>
          </a:xfrm>
        </p:spPr>
        <p:txBody>
          <a:bodyPr>
            <a:normAutofit/>
          </a:bodyPr>
          <a:lstStyle>
            <a:lvl1pPr>
              <a:defRPr sz="42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AA16EAD-286B-9862-F59F-38E7B58B2868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8" name="Imagen 7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25586443-68E9-AA26-F835-F45A81C7D8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0" name="Imagen 9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E8DA8084-EFD6-999C-8764-3F7568FA39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9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783077"/>
            <a:ext cx="15773400" cy="752955"/>
          </a:xfrm>
        </p:spPr>
        <p:txBody>
          <a:bodyPr anchor="t">
            <a:normAutofit/>
          </a:bodyPr>
          <a:lstStyle>
            <a:lvl1pPr>
              <a:defRPr sz="42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0638CD1-675A-0214-88AE-42163206814E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320A3A6-0AE8-DD94-F24E-E0C6D7FF4B2F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3A0586D0-AC2D-7079-ACF3-26B7826304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1" name="Imagen 10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5C2AE7D3-6B04-1601-AFAF-0974EC6EDE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96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1677149"/>
            <a:ext cx="15773400" cy="858884"/>
          </a:xfrm>
        </p:spPr>
        <p:txBody>
          <a:bodyPr anchor="t">
            <a:normAutofit/>
          </a:bodyPr>
          <a:lstStyle>
            <a:lvl1pPr>
              <a:defRPr sz="42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6FE423A-18F1-A20D-855C-375E0081F61D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878915B-6650-4ED8-C437-9B51607F5A09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12" name="Imagen 11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97C58973-977E-FBBE-AB3C-5BE9CC985E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3" name="Imagen 12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2BD1F775-C219-AB03-81E0-EDF347DE16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916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606493"/>
            <a:ext cx="15773400" cy="1988345"/>
          </a:xfrm>
        </p:spPr>
        <p:txBody>
          <a:bodyPr>
            <a:normAutofit/>
          </a:bodyPr>
          <a:lstStyle>
            <a:lvl1pPr>
              <a:defRPr sz="48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8954E6B-505A-26BC-DAC2-5930FC19238F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914510-BB95-EB18-C22B-43282E5B9DF3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98F421A4-D15E-737D-1330-C5854ACEC7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1" name="Imagen 10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7CB22C21-FA97-8CEC-363A-C42F5CF905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520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DBE2D8C-F1B7-9003-04E7-40F714442EAE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88E9338-8573-1BC0-02F8-EAF9CFAD6F9A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7" name="Imagen 6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B55B99D1-BCE1-E621-5F09-DA6658CBF4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8" name="Imagen 7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37CCA9B3-2AB3-E278-926E-B4D5C8EA12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31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DBE2D8C-F1B7-9003-04E7-40F714442EAE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88E9338-8573-1BC0-02F8-EAF9CFAD6F9A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7" name="Imagen 6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B55B99D1-BCE1-E621-5F09-DA6658CBF4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9269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DBE2D8C-F1B7-9003-04E7-40F714442EAE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88E9338-8573-1BC0-02F8-EAF9CFAD6F9A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8" name="Imagen 7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37CCA9B3-2AB3-E278-926E-B4D5C8EA12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184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DBE2D8C-F1B7-9003-04E7-40F714442EAE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88E9338-8573-1BC0-02F8-EAF9CFAD6F9A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</p:spTree>
    <p:extLst>
      <p:ext uri="{BB962C8B-B14F-4D97-AF65-F5344CB8AC3E}">
        <p14:creationId xmlns:p14="http://schemas.microsoft.com/office/powerpoint/2010/main" val="3131104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481138"/>
            <a:ext cx="5898356" cy="1604961"/>
          </a:xfrm>
        </p:spPr>
        <p:txBody>
          <a:bodyPr anchor="b">
            <a:noAutofit/>
          </a:bodyPr>
          <a:lstStyle>
            <a:lvl1pPr>
              <a:defRPr sz="36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>
              <a:defRPr sz="42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3pPr>
            <a:lvl4pPr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4pPr>
            <a:lvl5pPr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3651095-1E1B-3253-F327-324457BCB7AB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B8AA56C-D193-3715-C8FA-AA6F41D7BD7C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A92F265A-42DE-6352-13C8-D5F90FE9B3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1" name="Imagen 10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15663B7B-95D9-1A72-B95B-6BA25536ED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487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569681"/>
            <a:ext cx="5898356" cy="1516419"/>
          </a:xfrm>
        </p:spPr>
        <p:txBody>
          <a:bodyPr anchor="b">
            <a:noAutofit/>
          </a:bodyPr>
          <a:lstStyle>
            <a:lvl1pPr>
              <a:defRPr sz="36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>
                <a:latin typeface="Verdana" panose="020B060403050404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1103A7C-517C-1C85-6E8E-AA506B132DC9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203E3-6972-433D-AA82-E872A704AE9A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1923EEC2-4530-40ED-3E76-724758CDE0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1" name="Imagen 10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0877FB43-53E7-F19F-4560-48595CEBCC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140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783077"/>
            <a:ext cx="15773400" cy="752955"/>
          </a:xfrm>
        </p:spPr>
        <p:txBody>
          <a:bodyPr>
            <a:normAutofit/>
          </a:bodyPr>
          <a:lstStyle>
            <a:lvl1pPr>
              <a:defRPr sz="42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D1A8B1D-9541-0CDF-70E6-5623EA8BC419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0490356-8FE1-4D5D-3481-90817ED3587D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9" name="Imagen 8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BDA2C815-1E98-88FF-E918-660EFB9710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0" name="Imagen 9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672DD764-64BD-6F14-100C-D9382266A7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918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606493"/>
            <a:ext cx="3943350" cy="7658952"/>
          </a:xfrm>
        </p:spPr>
        <p:txBody>
          <a:bodyPr vert="eaVert"/>
          <a:lstStyle>
            <a:lvl1pPr>
              <a:defRPr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606493"/>
            <a:ext cx="11601450" cy="7658952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76C6167-E405-5FA9-7E12-6270CF91C42B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BF580B2-DF61-D45A-80B7-3EBF1B971E11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9" name="Imagen 8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DAAC6936-0041-5C3B-4EB8-2EE13CBB39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0" name="Imagen 9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9C5C828B-8BDD-7FFA-3ACE-D23DA982A5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484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/ Standb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>
            <a:extLst>
              <a:ext uri="{FF2B5EF4-FFF2-40B4-BE49-F238E27FC236}">
                <a16:creationId xmlns:a16="http://schemas.microsoft.com/office/drawing/2014/main" id="{ADC3EBF2-932F-3834-E974-A75E063FE2AB}"/>
              </a:ext>
            </a:extLst>
          </p:cNvPr>
          <p:cNvGrpSpPr/>
          <p:nvPr userDrawn="1"/>
        </p:nvGrpSpPr>
        <p:grpSpPr>
          <a:xfrm>
            <a:off x="713541" y="686378"/>
            <a:ext cx="755733" cy="68579"/>
            <a:chOff x="-1" y="6675929"/>
            <a:chExt cx="7501317" cy="182071"/>
          </a:xfrm>
        </p:grpSpPr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24DEBD18-90D5-34A9-45E0-8B951D2F04A0}"/>
                </a:ext>
              </a:extLst>
            </p:cNvPr>
            <p:cNvSpPr/>
            <p:nvPr userDrawn="1"/>
          </p:nvSpPr>
          <p:spPr>
            <a:xfrm>
              <a:off x="-1" y="6675929"/>
              <a:ext cx="2500439" cy="182071"/>
            </a:xfrm>
            <a:prstGeom prst="rect">
              <a:avLst/>
            </a:prstGeom>
            <a:solidFill>
              <a:srgbClr val="FFB5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34BA61A9-140F-4BF7-7BF9-57D1FAAA21BD}"/>
                </a:ext>
              </a:extLst>
            </p:cNvPr>
            <p:cNvSpPr/>
            <p:nvPr userDrawn="1"/>
          </p:nvSpPr>
          <p:spPr>
            <a:xfrm>
              <a:off x="2500438" y="6675929"/>
              <a:ext cx="2500439" cy="182071"/>
            </a:xfrm>
            <a:prstGeom prst="rect">
              <a:avLst/>
            </a:prstGeom>
            <a:solidFill>
              <a:srgbClr val="154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919233F2-F575-ACAF-9E6F-E185D5556BD8}"/>
                </a:ext>
              </a:extLst>
            </p:cNvPr>
            <p:cNvSpPr/>
            <p:nvPr userDrawn="1"/>
          </p:nvSpPr>
          <p:spPr>
            <a:xfrm>
              <a:off x="5000877" y="6675929"/>
              <a:ext cx="2500439" cy="182071"/>
            </a:xfrm>
            <a:prstGeom prst="rect">
              <a:avLst/>
            </a:prstGeom>
            <a:solidFill>
              <a:srgbClr val="E314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</p:grp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8F0769DA-ED31-DF3F-BADB-3EF2B41D4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91625" y="5637848"/>
            <a:ext cx="7765257" cy="12001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"/>
              <a:t>Espacio para el subtítulo y fecha</a:t>
            </a:r>
          </a:p>
        </p:txBody>
      </p:sp>
      <p:sp>
        <p:nvSpPr>
          <p:cNvPr id="20" name="Título 19">
            <a:extLst>
              <a:ext uri="{FF2B5EF4-FFF2-40B4-BE49-F238E27FC236}">
                <a16:creationId xmlns:a16="http://schemas.microsoft.com/office/drawing/2014/main" id="{A3C10422-BD8B-9F8F-0B81-975BA4B2B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91625" y="3750232"/>
            <a:ext cx="7765257" cy="1988345"/>
          </a:xfrm>
        </p:spPr>
        <p:txBody>
          <a:bodyPr>
            <a:noAutofit/>
          </a:bodyPr>
          <a:lstStyle>
            <a:lvl1pPr>
              <a:defRPr sz="5250"/>
            </a:lvl1pPr>
          </a:lstStyle>
          <a:p>
            <a:r>
              <a:rPr lang="es-ES"/>
              <a:t>Espacio para el título de la presentación</a:t>
            </a:r>
            <a:endParaRPr lang="es-MX"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4AA3C6B9-7C0D-68B7-D809-0281DC916B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666" y="679170"/>
            <a:ext cx="4235334" cy="736464"/>
          </a:xfrm>
          <a:prstGeom prst="rect">
            <a:avLst/>
          </a:prstGeom>
        </p:spPr>
      </p:pic>
      <p:grpSp>
        <p:nvGrpSpPr>
          <p:cNvPr id="3" name="Group 9">
            <a:extLst>
              <a:ext uri="{FF2B5EF4-FFF2-40B4-BE49-F238E27FC236}">
                <a16:creationId xmlns:a16="http://schemas.microsoft.com/office/drawing/2014/main" id="{19A627EF-D4A0-DF56-0DAE-53459C9CB33F}"/>
              </a:ext>
            </a:extLst>
          </p:cNvPr>
          <p:cNvGrpSpPr/>
          <p:nvPr userDrawn="1"/>
        </p:nvGrpSpPr>
        <p:grpSpPr>
          <a:xfrm>
            <a:off x="-1" y="10147413"/>
            <a:ext cx="18288002" cy="139587"/>
            <a:chOff x="-1" y="6675929"/>
            <a:chExt cx="7501317" cy="182071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86CD1DC7-367C-53FF-E02F-387E6C2940D7}"/>
                </a:ext>
              </a:extLst>
            </p:cNvPr>
            <p:cNvSpPr/>
            <p:nvPr userDrawn="1"/>
          </p:nvSpPr>
          <p:spPr>
            <a:xfrm>
              <a:off x="-1" y="6675929"/>
              <a:ext cx="2500439" cy="182071"/>
            </a:xfrm>
            <a:prstGeom prst="rect">
              <a:avLst/>
            </a:prstGeom>
            <a:solidFill>
              <a:srgbClr val="FFB5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  <p:sp>
          <p:nvSpPr>
            <p:cNvPr id="5" name="Rectangle 7">
              <a:extLst>
                <a:ext uri="{FF2B5EF4-FFF2-40B4-BE49-F238E27FC236}">
                  <a16:creationId xmlns:a16="http://schemas.microsoft.com/office/drawing/2014/main" id="{C157A138-880E-AB39-271C-E009F8A91FCA}"/>
                </a:ext>
              </a:extLst>
            </p:cNvPr>
            <p:cNvSpPr/>
            <p:nvPr userDrawn="1"/>
          </p:nvSpPr>
          <p:spPr>
            <a:xfrm>
              <a:off x="2500438" y="6675929"/>
              <a:ext cx="2500439" cy="182071"/>
            </a:xfrm>
            <a:prstGeom prst="rect">
              <a:avLst/>
            </a:prstGeom>
            <a:solidFill>
              <a:srgbClr val="154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CECC2893-7976-C202-63C4-2BA6710BC9B5}"/>
                </a:ext>
              </a:extLst>
            </p:cNvPr>
            <p:cNvSpPr/>
            <p:nvPr userDrawn="1"/>
          </p:nvSpPr>
          <p:spPr>
            <a:xfrm>
              <a:off x="5000877" y="6675929"/>
              <a:ext cx="2500439" cy="182071"/>
            </a:xfrm>
            <a:prstGeom prst="rect">
              <a:avLst/>
            </a:prstGeom>
            <a:solidFill>
              <a:srgbClr val="E314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</p:grpSp>
    </p:spTree>
    <p:extLst>
      <p:ext uri="{BB962C8B-B14F-4D97-AF65-F5344CB8AC3E}">
        <p14:creationId xmlns:p14="http://schemas.microsoft.com/office/powerpoint/2010/main" val="380792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805B226-F693-E23A-0AC6-0487A3BCF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12150"/>
            <a:ext cx="18287600" cy="1028722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03094B-3B2A-4C1A-84F1-903486D2D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44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752E86E-426A-437E-0DB3-7CDFFA706B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25688" y="4436126"/>
            <a:ext cx="4811795" cy="141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4201D2B-7635-B428-D717-5BAA3AF3AB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6" y="-224"/>
            <a:ext cx="18288000" cy="1028744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86A8BFE-123A-3DB8-E3AA-56997D1C6C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" y="0"/>
            <a:ext cx="18287600" cy="102872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FC7A42F-0460-6997-B4C1-43F2E50D68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04960" y="356178"/>
            <a:ext cx="3048845" cy="8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DECFB8FD-B84C-3DA9-3B10-D5FDB36DD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525" y="-102842"/>
            <a:ext cx="18288000" cy="102874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6AAE70D-FE6B-FD27-F6C0-9DEA4FE5C4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104960" y="356178"/>
            <a:ext cx="3048845" cy="8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B05C927-FCF5-0132-3B83-3AA55DB686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9" y="0"/>
            <a:ext cx="18287600" cy="102872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914DCAE-C275-B533-123D-1BEE96C179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525" y="-102842"/>
            <a:ext cx="18288000" cy="102874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A0FDBD6-3E2C-11A7-D18C-2C45752A219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04960" y="356178"/>
            <a:ext cx="3048845" cy="8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C417B8C-17C3-E5FE-D1F8-DCBDD4C3ED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525" y="-102842"/>
            <a:ext cx="18288000" cy="102874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9CA4E1A-474D-AB2C-875B-8CB446D66D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104960" y="356178"/>
            <a:ext cx="3048845" cy="8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CA53FF-F18E-DA99-D6C6-E59A87F15D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44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6B9AD58-5A1B-0E62-ACBF-9D5D12FACC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104960" y="356178"/>
            <a:ext cx="3048845" cy="8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 - Comparació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4">
            <a:extLst>
              <a:ext uri="{FF2B5EF4-FFF2-40B4-BE49-F238E27FC236}">
                <a16:creationId xmlns:a16="http://schemas.microsoft.com/office/drawing/2014/main" id="{CCA9D6A3-9009-4F40-BCA6-8C7F32AEB4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798" y="782765"/>
            <a:ext cx="17420394" cy="83908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5400" b="0" spc="-225">
                <a:solidFill>
                  <a:schemeClr val="tx1"/>
                </a:solidFill>
                <a:latin typeface="Work Sans" panose="00000500000000000000" pitchFamily="2" charset="0"/>
              </a:defRPr>
            </a:lvl1pPr>
          </a:lstStyle>
          <a:p>
            <a:r>
              <a:rPr lang="es-CO" noProof="0"/>
              <a:t>Título de la diapositiva</a:t>
            </a:r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FD4B7913-F506-428A-81C9-CF67388378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799" y="1666304"/>
            <a:ext cx="17421576" cy="5414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000" b="0">
                <a:solidFill>
                  <a:srgbClr val="000000"/>
                </a:solidFill>
                <a:latin typeface="Work Sans" panose="00000500000000000000" pitchFamily="2" charset="0"/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s-CO" noProof="0"/>
              <a:t>Subtítulo de la diapositiva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240F829-BC34-47AC-88FB-ADBD12627CDC}"/>
              </a:ext>
            </a:extLst>
          </p:cNvPr>
          <p:cNvSpPr txBox="1"/>
          <p:nvPr/>
        </p:nvSpPr>
        <p:spPr>
          <a:xfrm>
            <a:off x="17425988" y="423477"/>
            <a:ext cx="54292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900"/>
              </a:spcBef>
            </a:pPr>
            <a:fld id="{75C7898C-BA7D-4DD1-B648-10E044C0935B}" type="slidenum">
              <a:rPr lang="es-CO" sz="1200" smtClean="0">
                <a:solidFill>
                  <a:schemeClr val="tx1"/>
                </a:solidFill>
              </a:rPr>
              <a:pPr algn="ctr">
                <a:spcBef>
                  <a:spcPts val="900"/>
                </a:spcBef>
              </a:pPr>
              <a:t>‹Nº›</a:t>
            </a:fld>
            <a:endParaRPr lang="es-CO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E4EAEB-3759-4990-B43C-353044C5EEB7}"/>
              </a:ext>
            </a:extLst>
          </p:cNvPr>
          <p:cNvSpPr txBox="1"/>
          <p:nvPr userDrawn="1"/>
        </p:nvSpPr>
        <p:spPr>
          <a:xfrm>
            <a:off x="17425988" y="423477"/>
            <a:ext cx="54292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900"/>
              </a:spcBef>
            </a:pPr>
            <a:fld id="{75C7898C-BA7D-4DD1-B648-10E044C0935B}" type="slidenum">
              <a:rPr lang="es-CO" sz="1200" smtClean="0">
                <a:solidFill>
                  <a:schemeClr val="tx1"/>
                </a:solidFill>
              </a:rPr>
              <a:pPr algn="ctr">
                <a:spcBef>
                  <a:spcPts val="900"/>
                </a:spcBef>
              </a:pPr>
              <a:t>‹Nº›</a:t>
            </a:fld>
            <a:endParaRPr lang="es-CO" sz="1200">
              <a:solidFill>
                <a:schemeClr val="tx1"/>
              </a:solidFill>
            </a:endParaRPr>
          </a:p>
        </p:txBody>
      </p:sp>
      <p:sp>
        <p:nvSpPr>
          <p:cNvPr id="6" name="object 107">
            <a:extLst>
              <a:ext uri="{FF2B5EF4-FFF2-40B4-BE49-F238E27FC236}">
                <a16:creationId xmlns:a16="http://schemas.microsoft.com/office/drawing/2014/main" id="{27DC6FE9-7EDE-9D6E-7147-C6ECAC7A0CFE}"/>
              </a:ext>
            </a:extLst>
          </p:cNvPr>
          <p:cNvSpPr/>
          <p:nvPr userDrawn="1"/>
        </p:nvSpPr>
        <p:spPr>
          <a:xfrm>
            <a:off x="11520249" y="1"/>
            <a:ext cx="6767751" cy="3524516"/>
          </a:xfrm>
          <a:custGeom>
            <a:avLst/>
            <a:gdLst/>
            <a:ahLst/>
            <a:cxnLst/>
            <a:rect l="l" t="t" r="r" b="b"/>
            <a:pathLst>
              <a:path w="6360159" h="4094479">
                <a:moveTo>
                  <a:pt x="2283828" y="506691"/>
                </a:moveTo>
                <a:lnTo>
                  <a:pt x="1777123" y="0"/>
                </a:lnTo>
                <a:lnTo>
                  <a:pt x="506666" y="0"/>
                </a:lnTo>
                <a:lnTo>
                  <a:pt x="0" y="506666"/>
                </a:lnTo>
                <a:lnTo>
                  <a:pt x="1141895" y="1648612"/>
                </a:lnTo>
                <a:lnTo>
                  <a:pt x="2283828" y="506691"/>
                </a:lnTo>
                <a:close/>
              </a:path>
              <a:path w="6360159" h="4094479">
                <a:moveTo>
                  <a:pt x="3507930" y="1730794"/>
                </a:moveTo>
                <a:lnTo>
                  <a:pt x="2365984" y="588873"/>
                </a:lnTo>
                <a:lnTo>
                  <a:pt x="1224064" y="1730794"/>
                </a:lnTo>
                <a:lnTo>
                  <a:pt x="2365984" y="2872714"/>
                </a:lnTo>
                <a:lnTo>
                  <a:pt x="3507930" y="1730794"/>
                </a:lnTo>
                <a:close/>
              </a:path>
              <a:path w="6360159" h="4094479">
                <a:moveTo>
                  <a:pt x="4726864" y="511835"/>
                </a:moveTo>
                <a:lnTo>
                  <a:pt x="4215015" y="0"/>
                </a:lnTo>
                <a:lnTo>
                  <a:pt x="2954883" y="0"/>
                </a:lnTo>
                <a:lnTo>
                  <a:pt x="2443035" y="511810"/>
                </a:lnTo>
                <a:lnTo>
                  <a:pt x="3584943" y="1653768"/>
                </a:lnTo>
                <a:lnTo>
                  <a:pt x="4726864" y="511835"/>
                </a:lnTo>
                <a:close/>
              </a:path>
              <a:path w="6360159" h="4094479">
                <a:moveTo>
                  <a:pt x="4729289" y="2952153"/>
                </a:moveTo>
                <a:lnTo>
                  <a:pt x="3587343" y="1810207"/>
                </a:lnTo>
                <a:lnTo>
                  <a:pt x="2445423" y="2952127"/>
                </a:lnTo>
                <a:lnTo>
                  <a:pt x="3587343" y="4094073"/>
                </a:lnTo>
                <a:lnTo>
                  <a:pt x="4729289" y="2952153"/>
                </a:lnTo>
                <a:close/>
              </a:path>
              <a:path w="6360159" h="4094479">
                <a:moveTo>
                  <a:pt x="5948223" y="1733194"/>
                </a:moveTo>
                <a:lnTo>
                  <a:pt x="4806315" y="591261"/>
                </a:lnTo>
                <a:lnTo>
                  <a:pt x="3664369" y="1733181"/>
                </a:lnTo>
                <a:lnTo>
                  <a:pt x="4806302" y="2875115"/>
                </a:lnTo>
                <a:lnTo>
                  <a:pt x="5948223" y="1733194"/>
                </a:lnTo>
                <a:close/>
              </a:path>
              <a:path w="6360159" h="4094479">
                <a:moveTo>
                  <a:pt x="6359538" y="0"/>
                </a:moveTo>
                <a:lnTo>
                  <a:pt x="5397551" y="0"/>
                </a:lnTo>
                <a:lnTo>
                  <a:pt x="4883315" y="514210"/>
                </a:lnTo>
                <a:lnTo>
                  <a:pt x="6025261" y="1656156"/>
                </a:lnTo>
                <a:lnTo>
                  <a:pt x="6359538" y="1321930"/>
                </a:lnTo>
                <a:lnTo>
                  <a:pt x="6359538" y="0"/>
                </a:lnTo>
                <a:close/>
              </a:path>
            </a:pathLst>
          </a:custGeom>
          <a:solidFill>
            <a:srgbClr val="8B8B8B">
              <a:alpha val="5999"/>
            </a:srgbClr>
          </a:solidFill>
        </p:spPr>
        <p:txBody>
          <a:bodyPr wrap="square" lIns="0" tIns="0" rIns="0" bIns="0" rtlCol="0"/>
          <a:lstStyle/>
          <a:p>
            <a:endParaRPr sz="405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AF27CCFE-9498-3428-14E1-8F36B594B9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1386" y="-31034"/>
            <a:ext cx="17670305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Work Sans" panose="000005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</a:lstStyle>
          <a:p>
            <a:r>
              <a:rPr lang="es-CO"/>
              <a:t>Bienvenida					Departamento Nacional de Planeación – DNP		Catastro Multipropósito y Sistema de Administración del Territorio</a:t>
            </a:r>
          </a:p>
        </p:txBody>
      </p:sp>
    </p:spTree>
    <p:extLst>
      <p:ext uri="{BB962C8B-B14F-4D97-AF65-F5344CB8AC3E}">
        <p14:creationId xmlns:p14="http://schemas.microsoft.com/office/powerpoint/2010/main" val="24333879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a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1F4B161-F60C-EEA6-BD36-4874C5B9955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87648" y="2930485"/>
            <a:ext cx="8379306" cy="5592023"/>
          </a:xfrm>
        </p:spPr>
        <p:txBody>
          <a:bodyPr>
            <a:normAutofit/>
          </a:bodyPr>
          <a:lstStyle>
            <a:lvl1pPr marL="0" indent="0" algn="ctr">
              <a:buNone/>
              <a:defRPr sz="209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_tradnl"/>
              <a:t>Contenedor de imagen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9312C-F937-E781-E261-089C3D66906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8074" y="3398027"/>
            <a:ext cx="5047104" cy="4800852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685722" indent="0" algn="ctr">
              <a:buNone/>
              <a:defRPr sz="3000"/>
            </a:lvl2pPr>
            <a:lvl3pPr marL="1371446" indent="0" algn="ctr">
              <a:buNone/>
              <a:defRPr sz="2700"/>
            </a:lvl3pPr>
            <a:lvl4pPr marL="2057169" indent="0" algn="ctr">
              <a:buNone/>
              <a:defRPr sz="2400"/>
            </a:lvl4pPr>
            <a:lvl5pPr marL="2742891" indent="0" algn="ctr">
              <a:buNone/>
              <a:defRPr sz="2400"/>
            </a:lvl5pPr>
            <a:lvl6pPr marL="3428613" indent="0" algn="ctr">
              <a:buNone/>
              <a:defRPr sz="2400"/>
            </a:lvl6pPr>
            <a:lvl7pPr marL="4114337" indent="0" algn="ctr">
              <a:buNone/>
              <a:defRPr sz="2400"/>
            </a:lvl7pPr>
            <a:lvl8pPr marL="4800059" indent="0" algn="ctr">
              <a:buNone/>
              <a:defRPr sz="2400"/>
            </a:lvl8pPr>
            <a:lvl9pPr marL="5485782" indent="0" algn="ctr">
              <a:buNone/>
              <a:defRPr sz="2400"/>
            </a:lvl9pPr>
          </a:lstStyle>
          <a:p>
            <a:r>
              <a:rPr lang="es-ES_tradnl" noProof="0" err="1"/>
              <a:t>Lorem</a:t>
            </a:r>
            <a:r>
              <a:rPr lang="es-ES_tradnl" noProof="0"/>
              <a:t> </a:t>
            </a:r>
            <a:r>
              <a:rPr lang="es-ES_tradnl" noProof="0" err="1"/>
              <a:t>ipsum</a:t>
            </a:r>
            <a:r>
              <a:rPr lang="es-ES_tradnl" noProof="0"/>
              <a:t> dolor </a:t>
            </a:r>
            <a:r>
              <a:rPr lang="es-ES_tradnl" noProof="0" err="1"/>
              <a:t>sit</a:t>
            </a:r>
            <a:r>
              <a:rPr lang="es-ES_tradnl" noProof="0"/>
              <a:t> </a:t>
            </a:r>
            <a:r>
              <a:rPr lang="es-ES_tradnl" noProof="0" err="1"/>
              <a:t>amet</a:t>
            </a:r>
            <a:r>
              <a:rPr lang="es-ES_tradnl" noProof="0"/>
              <a:t>, </a:t>
            </a:r>
          </a:p>
          <a:p>
            <a:r>
              <a:rPr lang="es-ES_tradnl" noProof="0" err="1"/>
              <a:t>consectetuer</a:t>
            </a:r>
            <a:r>
              <a:rPr lang="es-ES_tradnl" noProof="0"/>
              <a:t> </a:t>
            </a:r>
            <a:r>
              <a:rPr lang="es-ES_tradnl" noProof="0" err="1"/>
              <a:t>adipiscing</a:t>
            </a:r>
            <a:r>
              <a:rPr lang="es-ES_tradnl" noProof="0"/>
              <a:t> </a:t>
            </a:r>
            <a:r>
              <a:rPr lang="es-ES_tradnl" noProof="0" err="1"/>
              <a:t>elit</a:t>
            </a:r>
            <a:r>
              <a:rPr lang="es-ES_tradnl" noProof="0"/>
              <a:t>. </a:t>
            </a:r>
            <a:r>
              <a:rPr lang="es-ES_tradnl" noProof="0" err="1"/>
              <a:t>Aenean</a:t>
            </a:r>
            <a:r>
              <a:rPr lang="es-ES_tradnl" noProof="0"/>
              <a:t> commodo </a:t>
            </a:r>
            <a:r>
              <a:rPr lang="es-ES_tradnl" noProof="0" err="1"/>
              <a:t>ligula</a:t>
            </a:r>
            <a:r>
              <a:rPr lang="es-ES_tradnl" noProof="0"/>
              <a:t> </a:t>
            </a:r>
            <a:r>
              <a:rPr lang="es-ES_tradnl" noProof="0" err="1"/>
              <a:t>eget</a:t>
            </a:r>
            <a:r>
              <a:rPr lang="es-ES_tradnl" noProof="0"/>
              <a:t> dolor. </a:t>
            </a:r>
            <a:r>
              <a:rPr lang="es-ES_tradnl" noProof="0" err="1"/>
              <a:t>Aenean</a:t>
            </a:r>
            <a:r>
              <a:rPr lang="es-ES_tradnl" noProof="0"/>
              <a:t> </a:t>
            </a:r>
            <a:r>
              <a:rPr lang="es-ES_tradnl" noProof="0" err="1"/>
              <a:t>massa</a:t>
            </a:r>
            <a:r>
              <a:rPr lang="es-ES_tradnl" noProof="0"/>
              <a:t>. Cum </a:t>
            </a:r>
            <a:r>
              <a:rPr lang="es-ES_tradnl" noProof="0" err="1"/>
              <a:t>sociis</a:t>
            </a:r>
            <a:r>
              <a:rPr lang="es-ES_tradnl" noProof="0"/>
              <a:t> </a:t>
            </a:r>
            <a:r>
              <a:rPr lang="es-ES_tradnl" noProof="0" err="1"/>
              <a:t>natoque</a:t>
            </a:r>
            <a:r>
              <a:rPr lang="es-ES_tradnl" noProof="0"/>
              <a:t> </a:t>
            </a:r>
            <a:r>
              <a:rPr lang="es-ES_tradnl" noProof="0" err="1"/>
              <a:t>penatibus</a:t>
            </a:r>
            <a:r>
              <a:rPr lang="es-ES_tradnl" noProof="0"/>
              <a:t> et </a:t>
            </a:r>
            <a:r>
              <a:rPr lang="es-ES_tradnl" noProof="0" err="1"/>
              <a:t>magnis</a:t>
            </a:r>
            <a:r>
              <a:rPr lang="es-ES_tradnl" noProof="0"/>
              <a:t> </a:t>
            </a:r>
            <a:r>
              <a:rPr lang="es-ES_tradnl" noProof="0" err="1"/>
              <a:t>dis</a:t>
            </a:r>
            <a:r>
              <a:rPr lang="es-ES_tradnl" noProof="0"/>
              <a:t> </a:t>
            </a:r>
            <a:r>
              <a:rPr lang="es-ES_tradnl" noProof="0" err="1"/>
              <a:t>parturient</a:t>
            </a:r>
            <a:r>
              <a:rPr lang="es-ES_tradnl" noProof="0"/>
              <a:t> montes, </a:t>
            </a:r>
            <a:r>
              <a:rPr lang="es-ES_tradnl" noProof="0" err="1"/>
              <a:t>nascetur</a:t>
            </a:r>
            <a:r>
              <a:rPr lang="es-ES_tradnl" noProof="0"/>
              <a:t> </a:t>
            </a:r>
            <a:r>
              <a:rPr lang="es-ES_tradnl" noProof="0" err="1"/>
              <a:t>ridiculus</a:t>
            </a:r>
            <a:r>
              <a:rPr lang="es-ES_tradnl" noProof="0"/>
              <a:t> mus. </a:t>
            </a:r>
            <a:r>
              <a:rPr lang="es-ES_tradnl" noProof="0" err="1"/>
              <a:t>Donec</a:t>
            </a:r>
            <a:r>
              <a:rPr lang="es-ES_tradnl" noProof="0"/>
              <a:t> </a:t>
            </a:r>
            <a:r>
              <a:rPr lang="es-ES_tradnl" noProof="0" err="1"/>
              <a:t>quam</a:t>
            </a:r>
            <a:r>
              <a:rPr lang="es-ES_tradnl" noProof="0"/>
              <a:t> </a:t>
            </a:r>
            <a:r>
              <a:rPr lang="es-ES_tradnl" noProof="0" err="1"/>
              <a:t>felis</a:t>
            </a:r>
            <a:r>
              <a:rPr lang="es-ES_tradnl" noProof="0"/>
              <a:t>, </a:t>
            </a:r>
            <a:r>
              <a:rPr lang="es-ES_tradnl" noProof="0" err="1"/>
              <a:t>ultricies</a:t>
            </a:r>
            <a:r>
              <a:rPr lang="es-ES_tradnl" noProof="0"/>
              <a:t> </a:t>
            </a:r>
            <a:r>
              <a:rPr lang="es-ES_tradnl" noProof="0" err="1"/>
              <a:t>nec</a:t>
            </a:r>
            <a:r>
              <a:rPr lang="es-ES_tradnl" noProof="0"/>
              <a:t>, </a:t>
            </a:r>
            <a:r>
              <a:rPr lang="es-ES_tradnl" noProof="0" err="1"/>
              <a:t>pellentesque</a:t>
            </a:r>
            <a:r>
              <a:rPr lang="es-ES_tradnl" noProof="0"/>
              <a:t> </a:t>
            </a:r>
            <a:r>
              <a:rPr lang="es-ES_tradnl" noProof="0" err="1"/>
              <a:t>eu</a:t>
            </a:r>
            <a:r>
              <a:rPr lang="es-ES_tradnl" noProof="0"/>
              <a:t>, </a:t>
            </a:r>
            <a:r>
              <a:rPr lang="es-ES_tradnl" noProof="0" err="1"/>
              <a:t>pretium</a:t>
            </a:r>
            <a:r>
              <a:rPr lang="es-ES_tradnl" noProof="0"/>
              <a:t> quis, </a:t>
            </a:r>
            <a:r>
              <a:rPr lang="es-ES_tradnl" noProof="0" err="1"/>
              <a:t>sem</a:t>
            </a:r>
            <a:r>
              <a:rPr lang="es-ES_tradnl" noProof="0"/>
              <a:t>. </a:t>
            </a:r>
            <a:r>
              <a:rPr lang="es-ES_tradnl" noProof="0" err="1"/>
              <a:t>Nulla</a:t>
            </a:r>
            <a:r>
              <a:rPr lang="es-ES_tradnl" noProof="0"/>
              <a:t> </a:t>
            </a:r>
            <a:r>
              <a:rPr lang="es-ES_tradnl" noProof="0" err="1"/>
              <a:t>consequat</a:t>
            </a:r>
            <a:r>
              <a:rPr lang="es-ES_tradnl" noProof="0"/>
              <a:t> </a:t>
            </a:r>
            <a:r>
              <a:rPr lang="es-ES_tradnl" noProof="0" err="1"/>
              <a:t>massa</a:t>
            </a:r>
            <a:r>
              <a:rPr lang="es-ES_tradnl" noProof="0"/>
              <a:t> quis </a:t>
            </a:r>
            <a:r>
              <a:rPr lang="es-ES_tradnl" noProof="0" err="1"/>
              <a:t>enim</a:t>
            </a:r>
            <a:r>
              <a:rPr lang="es-ES_tradnl" noProof="0"/>
              <a:t>.</a:t>
            </a:r>
          </a:p>
          <a:p>
            <a:r>
              <a:rPr lang="es-ES_tradnl" noProof="0" err="1"/>
              <a:t>Donec</a:t>
            </a:r>
            <a:r>
              <a:rPr lang="es-ES_tradnl" noProof="0"/>
              <a:t> </a:t>
            </a:r>
            <a:r>
              <a:rPr lang="es-ES_tradnl" noProof="0" err="1"/>
              <a:t>pede</a:t>
            </a:r>
            <a:r>
              <a:rPr lang="es-ES_tradnl" noProof="0"/>
              <a:t> justo, </a:t>
            </a:r>
            <a:r>
              <a:rPr lang="es-ES_tradnl" noProof="0" err="1"/>
              <a:t>fringilla</a:t>
            </a:r>
            <a:r>
              <a:rPr lang="es-ES_tradnl" noProof="0"/>
              <a:t> </a:t>
            </a:r>
            <a:r>
              <a:rPr lang="es-ES_tradnl" noProof="0" err="1"/>
              <a:t>vel</a:t>
            </a:r>
            <a:r>
              <a:rPr lang="es-ES_tradnl" noProof="0"/>
              <a:t>, </a:t>
            </a:r>
            <a:r>
              <a:rPr lang="es-ES_tradnl" noProof="0" err="1"/>
              <a:t>aliquet</a:t>
            </a:r>
            <a:r>
              <a:rPr lang="es-ES_tradnl" noProof="0"/>
              <a:t> </a:t>
            </a:r>
            <a:r>
              <a:rPr lang="es-ES_tradnl" noProof="0" err="1"/>
              <a:t>nec</a:t>
            </a:r>
            <a:r>
              <a:rPr lang="es-ES_tradnl" noProof="0"/>
              <a:t>, </a:t>
            </a:r>
            <a:r>
              <a:rPr lang="es-ES_tradnl" noProof="0" err="1"/>
              <a:t>vulputate</a:t>
            </a:r>
            <a:r>
              <a:rPr lang="es-ES_tradnl" noProof="0"/>
              <a:t> </a:t>
            </a:r>
            <a:r>
              <a:rPr lang="es-ES_tradnl" noProof="0" err="1"/>
              <a:t>eget</a:t>
            </a:r>
            <a:r>
              <a:rPr lang="es-ES_tradnl" noProof="0"/>
              <a:t>, </a:t>
            </a:r>
            <a:r>
              <a:rPr lang="es-ES_tradnl" noProof="0" err="1"/>
              <a:t>arcu</a:t>
            </a:r>
            <a:r>
              <a:rPr lang="es-ES_tradnl" noProof="0"/>
              <a:t>. In </a:t>
            </a:r>
            <a:r>
              <a:rPr lang="es-ES_tradnl" noProof="0" err="1"/>
              <a:t>enim</a:t>
            </a:r>
            <a:r>
              <a:rPr lang="es-ES_tradnl" noProof="0"/>
              <a:t> justo, </a:t>
            </a:r>
            <a:r>
              <a:rPr lang="es-ES_tradnl" noProof="0" err="1"/>
              <a:t>rhoncus</a:t>
            </a:r>
            <a:r>
              <a:rPr lang="es-ES_tradnl" noProof="0"/>
              <a:t> ut, </a:t>
            </a:r>
            <a:r>
              <a:rPr lang="es-ES_tradnl" noProof="0" err="1"/>
              <a:t>imperdiet</a:t>
            </a:r>
            <a:r>
              <a:rPr lang="es-ES_tradnl" noProof="0"/>
              <a:t> a, </a:t>
            </a:r>
            <a:r>
              <a:rPr lang="es-ES_tradnl" noProof="0" err="1"/>
              <a:t>venenatis</a:t>
            </a:r>
            <a:r>
              <a:rPr lang="es-ES_tradnl" noProof="0"/>
              <a:t> vitae, justo. </a:t>
            </a:r>
            <a:r>
              <a:rPr lang="es-ES_tradnl" noProof="0" err="1"/>
              <a:t>Nullam</a:t>
            </a:r>
            <a:r>
              <a:rPr lang="es-ES_tradnl" noProof="0"/>
              <a:t> </a:t>
            </a:r>
            <a:r>
              <a:rPr lang="es-ES_tradnl" noProof="0" err="1"/>
              <a:t>dictum</a:t>
            </a:r>
            <a:r>
              <a:rPr lang="es-ES_tradnl" noProof="0"/>
              <a:t> </a:t>
            </a:r>
            <a:r>
              <a:rPr lang="es-ES_tradnl" noProof="0" err="1"/>
              <a:t>felis</a:t>
            </a:r>
            <a:r>
              <a:rPr lang="es-ES_tradnl" noProof="0"/>
              <a:t> </a:t>
            </a:r>
            <a:r>
              <a:rPr lang="es-ES_tradnl" noProof="0" err="1"/>
              <a:t>eu</a:t>
            </a:r>
            <a:r>
              <a:rPr lang="es-ES_tradnl" noProof="0"/>
              <a:t> </a:t>
            </a:r>
            <a:r>
              <a:rPr lang="es-ES_tradnl" noProof="0" err="1"/>
              <a:t>pede</a:t>
            </a:r>
            <a:r>
              <a:rPr lang="es-ES_tradnl" noProof="0"/>
              <a:t> </a:t>
            </a:r>
            <a:r>
              <a:rPr lang="es-ES_tradnl" noProof="0" err="1"/>
              <a:t>mollis</a:t>
            </a:r>
            <a:r>
              <a:rPr lang="es-ES_tradnl" noProof="0"/>
              <a:t> </a:t>
            </a:r>
            <a:r>
              <a:rPr lang="es-ES_tradnl" noProof="0" err="1"/>
              <a:t>pretium</a:t>
            </a:r>
            <a:r>
              <a:rPr lang="es-ES_tradnl" noProof="0"/>
              <a:t>. </a:t>
            </a:r>
            <a:r>
              <a:rPr lang="es-ES_tradnl" noProof="0" err="1"/>
              <a:t>Integer</a:t>
            </a:r>
            <a:r>
              <a:rPr lang="es-ES_tradnl" noProof="0"/>
              <a:t> </a:t>
            </a:r>
            <a:r>
              <a:rPr lang="es-ES_tradnl" noProof="0" err="1"/>
              <a:t>tincidunt</a:t>
            </a:r>
            <a:r>
              <a:rPr lang="es-ES_tradnl" noProof="0"/>
              <a:t>. </a:t>
            </a:r>
          </a:p>
          <a:p>
            <a:r>
              <a:rPr lang="es-ES_tradnl" noProof="0"/>
              <a:t>Cras </a:t>
            </a:r>
            <a:r>
              <a:rPr lang="es-ES_tradnl" noProof="0" err="1"/>
              <a:t>dapibus</a:t>
            </a:r>
            <a:r>
              <a:rPr lang="es-ES_tradnl" noProof="0"/>
              <a:t>. </a:t>
            </a:r>
            <a:r>
              <a:rPr lang="es-ES_tradnl" noProof="0" err="1"/>
              <a:t>Vivamus</a:t>
            </a:r>
            <a:r>
              <a:rPr lang="es-ES_tradnl" noProof="0"/>
              <a:t> </a:t>
            </a:r>
            <a:r>
              <a:rPr lang="es-ES_tradnl" noProof="0" err="1"/>
              <a:t>elementum</a:t>
            </a:r>
            <a:r>
              <a:rPr lang="es-ES_tradnl" noProof="0"/>
              <a:t> </a:t>
            </a:r>
            <a:r>
              <a:rPr lang="es-ES_tradnl" noProof="0" err="1"/>
              <a:t>semper</a:t>
            </a:r>
            <a:r>
              <a:rPr lang="es-ES_tradnl" noProof="0"/>
              <a:t> </a:t>
            </a:r>
            <a:r>
              <a:rPr lang="es-ES_tradnl" noProof="0" err="1"/>
              <a:t>nisi</a:t>
            </a:r>
            <a:r>
              <a:rPr lang="es-ES_tradnl" noProof="0"/>
              <a:t>. </a:t>
            </a:r>
            <a:r>
              <a:rPr lang="es-ES_tradnl" noProof="0" err="1"/>
              <a:t>Aenean</a:t>
            </a:r>
            <a:r>
              <a:rPr lang="es-ES_tradnl" noProof="0"/>
              <a:t> </a:t>
            </a:r>
            <a:r>
              <a:rPr lang="es-ES_tradnl" noProof="0" err="1"/>
              <a:t>vulputate</a:t>
            </a:r>
            <a:r>
              <a:rPr lang="es-ES_tradnl" noProof="0"/>
              <a:t> </a:t>
            </a:r>
            <a:r>
              <a:rPr lang="es-ES_tradnl" noProof="0" err="1"/>
              <a:t>eleifend</a:t>
            </a:r>
            <a:r>
              <a:rPr lang="es-ES_tradnl" noProof="0"/>
              <a:t> </a:t>
            </a:r>
            <a:r>
              <a:rPr lang="es-ES_tradnl" noProof="0" err="1"/>
              <a:t>tellus</a:t>
            </a:r>
            <a:r>
              <a:rPr lang="es-ES_tradnl" noProof="0"/>
              <a:t>. </a:t>
            </a:r>
            <a:r>
              <a:rPr lang="es-ES_tradnl" noProof="0" err="1"/>
              <a:t>Aenean</a:t>
            </a:r>
            <a:r>
              <a:rPr lang="es-ES_tradnl" noProof="0"/>
              <a:t> leo </a:t>
            </a:r>
            <a:r>
              <a:rPr lang="es-ES_tradnl" noProof="0" err="1"/>
              <a:t>ligula</a:t>
            </a:r>
            <a:r>
              <a:rPr lang="es-ES_tradnl" noProof="0"/>
              <a:t>, </a:t>
            </a:r>
            <a:r>
              <a:rPr lang="es-ES_tradnl" noProof="0" err="1"/>
              <a:t>porttitor</a:t>
            </a:r>
            <a:r>
              <a:rPr lang="es-ES_tradnl" noProof="0"/>
              <a:t> </a:t>
            </a:r>
            <a:r>
              <a:rPr lang="es-ES_tradnl" noProof="0" err="1"/>
              <a:t>eu</a:t>
            </a:r>
            <a:r>
              <a:rPr lang="es-ES_tradnl" noProof="0"/>
              <a:t>, </a:t>
            </a:r>
            <a:r>
              <a:rPr lang="es-ES_tradnl" noProof="0" err="1"/>
              <a:t>consequat</a:t>
            </a:r>
            <a:r>
              <a:rPr lang="es-ES_tradnl" noProof="0"/>
              <a:t> vitae, </a:t>
            </a:r>
            <a:r>
              <a:rPr lang="es-ES_tradnl" noProof="0" err="1"/>
              <a:t>eleifend</a:t>
            </a:r>
            <a:r>
              <a:rPr lang="es-ES_tradnl" noProof="0"/>
              <a:t> ac, </a:t>
            </a:r>
            <a:r>
              <a:rPr lang="es-ES_tradnl" noProof="0" err="1"/>
              <a:t>enim</a:t>
            </a:r>
            <a:r>
              <a:rPr lang="es-ES_tradnl" noProof="0"/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7F3631-9412-A143-52C4-7C5A60F95727}"/>
              </a:ext>
            </a:extLst>
          </p:cNvPr>
          <p:cNvGrpSpPr/>
          <p:nvPr userDrawn="1"/>
        </p:nvGrpSpPr>
        <p:grpSpPr>
          <a:xfrm>
            <a:off x="-1" y="10147418"/>
            <a:ext cx="18288002" cy="139586"/>
            <a:chOff x="-1" y="6675929"/>
            <a:chExt cx="7501317" cy="18207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040BE3D-6C5C-AFC4-C921-A789C099B6F1}"/>
                </a:ext>
              </a:extLst>
            </p:cNvPr>
            <p:cNvSpPr/>
            <p:nvPr userDrawn="1"/>
          </p:nvSpPr>
          <p:spPr>
            <a:xfrm>
              <a:off x="-1" y="6675929"/>
              <a:ext cx="2500439" cy="182071"/>
            </a:xfrm>
            <a:prstGeom prst="rect">
              <a:avLst/>
            </a:prstGeom>
            <a:solidFill>
              <a:srgbClr val="FFB5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BAD051-BE95-434D-2D79-7DB0037BDC2B}"/>
                </a:ext>
              </a:extLst>
            </p:cNvPr>
            <p:cNvSpPr/>
            <p:nvPr userDrawn="1"/>
          </p:nvSpPr>
          <p:spPr>
            <a:xfrm>
              <a:off x="2500438" y="6675929"/>
              <a:ext cx="2500439" cy="182071"/>
            </a:xfrm>
            <a:prstGeom prst="rect">
              <a:avLst/>
            </a:prstGeom>
            <a:solidFill>
              <a:srgbClr val="154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CB87242-EAB0-E81E-E2AC-DDD64B7B3F53}"/>
                </a:ext>
              </a:extLst>
            </p:cNvPr>
            <p:cNvSpPr/>
            <p:nvPr userDrawn="1"/>
          </p:nvSpPr>
          <p:spPr>
            <a:xfrm>
              <a:off x="5000877" y="6675929"/>
              <a:ext cx="2500439" cy="182071"/>
            </a:xfrm>
            <a:prstGeom prst="rect">
              <a:avLst/>
            </a:prstGeom>
            <a:solidFill>
              <a:srgbClr val="E314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F4F873-CE37-0DF9-1937-DAEDB5DA6E5E}"/>
              </a:ext>
            </a:extLst>
          </p:cNvPr>
          <p:cNvGrpSpPr/>
          <p:nvPr userDrawn="1"/>
        </p:nvGrpSpPr>
        <p:grpSpPr>
          <a:xfrm>
            <a:off x="1880150" y="762551"/>
            <a:ext cx="787422" cy="95337"/>
            <a:chOff x="-1" y="6675929"/>
            <a:chExt cx="7501318" cy="18207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9C07F5-04FD-A7F3-D583-5BEC7128F1A1}"/>
                </a:ext>
              </a:extLst>
            </p:cNvPr>
            <p:cNvSpPr/>
            <p:nvPr userDrawn="1"/>
          </p:nvSpPr>
          <p:spPr>
            <a:xfrm>
              <a:off x="-1" y="6675929"/>
              <a:ext cx="2500439" cy="182071"/>
            </a:xfrm>
            <a:prstGeom prst="rect">
              <a:avLst/>
            </a:prstGeom>
            <a:solidFill>
              <a:srgbClr val="FFB5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B2CAD9C-872A-B3A8-BC21-9B4300E3DB33}"/>
                </a:ext>
              </a:extLst>
            </p:cNvPr>
            <p:cNvSpPr/>
            <p:nvPr userDrawn="1"/>
          </p:nvSpPr>
          <p:spPr>
            <a:xfrm>
              <a:off x="2500438" y="6675929"/>
              <a:ext cx="2500439" cy="182071"/>
            </a:xfrm>
            <a:prstGeom prst="rect">
              <a:avLst/>
            </a:prstGeom>
            <a:solidFill>
              <a:srgbClr val="154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A701EAF-8D12-3E29-5601-A61B8F877A3D}"/>
                </a:ext>
              </a:extLst>
            </p:cNvPr>
            <p:cNvSpPr/>
            <p:nvPr userDrawn="1"/>
          </p:nvSpPr>
          <p:spPr>
            <a:xfrm>
              <a:off x="5000878" y="6675929"/>
              <a:ext cx="2500439" cy="182071"/>
            </a:xfrm>
            <a:prstGeom prst="rect">
              <a:avLst/>
            </a:prstGeom>
            <a:solidFill>
              <a:srgbClr val="E314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</p:grpSp>
      <p:pic>
        <p:nvPicPr>
          <p:cNvPr id="20" name="Imagen 2" descr="Texto&#10;&#10;Descripción generada automáticamente">
            <a:extLst>
              <a:ext uri="{FF2B5EF4-FFF2-40B4-BE49-F238E27FC236}">
                <a16:creationId xmlns:a16="http://schemas.microsoft.com/office/drawing/2014/main" id="{18F59B0F-C175-F2A6-4EDD-EAFEB17747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7918" y="768629"/>
            <a:ext cx="5810082" cy="10102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CD9574-95BB-F01C-1095-E8599B7331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48077" y="2399573"/>
            <a:ext cx="5047104" cy="87716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599"/>
            </a:lvl1pPr>
          </a:lstStyle>
          <a:p>
            <a:r>
              <a:rPr lang="es-ES_tradnl" noProof="0"/>
              <a:t>Titular</a:t>
            </a:r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8BD7F604-6673-7BEF-28E1-3D9B60F8DF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46009" y="877187"/>
            <a:ext cx="9805632" cy="340520"/>
          </a:xfrm>
        </p:spPr>
        <p:txBody>
          <a:bodyPr>
            <a:noAutofit/>
          </a:bodyPr>
          <a:lstStyle>
            <a:lvl1pPr marL="0" indent="0" algn="l">
              <a:buNone/>
              <a:defRPr sz="1500"/>
            </a:lvl1pPr>
            <a:lvl2pPr marL="685722" indent="0">
              <a:buNone/>
              <a:defRPr sz="1800"/>
            </a:lvl2pPr>
            <a:lvl3pPr marL="1371446" indent="0">
              <a:buNone/>
              <a:defRPr sz="1800"/>
            </a:lvl3pPr>
            <a:lvl4pPr marL="2057169" indent="0">
              <a:buNone/>
              <a:defRPr sz="1800"/>
            </a:lvl4pPr>
            <a:lvl5pPr marL="2742891" indent="0">
              <a:buNone/>
              <a:defRPr sz="1800"/>
            </a:lvl5pPr>
          </a:lstStyle>
          <a:p>
            <a:pPr lvl="0"/>
            <a:r>
              <a:rPr lang="es-ES_tradnl" noProof="0"/>
              <a:t>Titular de diapositiva</a:t>
            </a:r>
          </a:p>
        </p:txBody>
      </p:sp>
    </p:spTree>
    <p:extLst>
      <p:ext uri="{BB962C8B-B14F-4D97-AF65-F5344CB8AC3E}">
        <p14:creationId xmlns:p14="http://schemas.microsoft.com/office/powerpoint/2010/main" val="25710892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25" b="1" i="0">
                <a:solidFill>
                  <a:srgbClr val="504F4E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35593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03094B-3B2A-4C1A-84F1-903486D2D0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48"/>
          <a:stretch/>
        </p:blipFill>
        <p:spPr>
          <a:xfrm>
            <a:off x="0" y="-447"/>
            <a:ext cx="12719649" cy="10287447"/>
          </a:xfrm>
          <a:prstGeom prst="rect">
            <a:avLst/>
          </a:prstGeom>
        </p:spPr>
      </p:pic>
      <p:pic>
        <p:nvPicPr>
          <p:cNvPr id="6" name="Imagen 5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E5BAAC6C-E37C-6046-3391-5DEC398853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3791" y="3765431"/>
            <a:ext cx="6091932" cy="275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271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805B226-F693-E23A-0AC6-0487A3BCF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12150"/>
            <a:ext cx="18287600" cy="1028722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5450" y="2102645"/>
            <a:ext cx="10534650" cy="3581400"/>
          </a:xfrm>
        </p:spPr>
        <p:txBody>
          <a:bodyPr anchor="b"/>
          <a:lstStyle>
            <a:lvl1pPr algn="l">
              <a:defRPr sz="9000" b="1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5450" y="5822157"/>
            <a:ext cx="10534650" cy="2483643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96166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2656045"/>
            <a:ext cx="16383000" cy="716756"/>
          </a:xfrm>
        </p:spPr>
        <p:txBody>
          <a:bodyPr anchor="t"/>
          <a:lstStyle>
            <a:lvl1pPr algn="ctr">
              <a:defRPr sz="42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3632356"/>
            <a:ext cx="16383000" cy="4807743"/>
          </a:xfrm>
        </p:spPr>
        <p:txBody>
          <a:bodyPr/>
          <a:lstStyle>
            <a:lvl1pPr marL="0" indent="0" algn="ctr">
              <a:buNone/>
              <a:defRPr sz="3600">
                <a:latin typeface="Verdana" panose="020B060403050404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0CB9D97-EFD8-5B6A-1BBD-8F43F0F12B93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8E8C33B0-9BFE-0B9C-FD0A-A118984896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2" name="Imagen 11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3F8410F6-0F46-5E49-4F8C-540CF06DD7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ACD94BF-3839-D9C0-31F2-5E4B591F6CA6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</p:spTree>
    <p:extLst>
      <p:ext uri="{BB962C8B-B14F-4D97-AF65-F5344CB8AC3E}">
        <p14:creationId xmlns:p14="http://schemas.microsoft.com/office/powerpoint/2010/main" val="30432723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7" name="Imagen 6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A78C6BE3-FDF4-CC73-9995-515FC8F874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8" name="Imagen 7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3300BFC9-8F6A-3F17-14FC-0918E6131F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226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EB65C5BA-75FB-F676-57DD-48D79AF87BD7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783077"/>
            <a:ext cx="15773400" cy="752955"/>
          </a:xfrm>
        </p:spPr>
        <p:txBody>
          <a:bodyPr>
            <a:normAutofit/>
          </a:bodyPr>
          <a:lstStyle>
            <a:lvl1pPr>
              <a:defRPr sz="42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AA16EAD-286B-9862-F59F-38E7B58B2868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8" name="Imagen 7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25586443-68E9-AA26-F835-F45A81C7D8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0" name="Imagen 9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E8DA8084-EFD6-999C-8764-3F7568FA39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828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783077"/>
            <a:ext cx="15773400" cy="752955"/>
          </a:xfrm>
        </p:spPr>
        <p:txBody>
          <a:bodyPr anchor="t">
            <a:normAutofit/>
          </a:bodyPr>
          <a:lstStyle>
            <a:lvl1pPr>
              <a:defRPr sz="42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0638CD1-675A-0214-88AE-42163206814E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320A3A6-0AE8-DD94-F24E-E0C6D7FF4B2F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3A0586D0-AC2D-7079-ACF3-26B7826304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1" name="Imagen 10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5C2AE7D3-6B04-1601-AFAF-0974EC6EDE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4820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1677149"/>
            <a:ext cx="15773400" cy="858884"/>
          </a:xfrm>
        </p:spPr>
        <p:txBody>
          <a:bodyPr anchor="t">
            <a:normAutofit/>
          </a:bodyPr>
          <a:lstStyle>
            <a:lvl1pPr>
              <a:defRPr sz="42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6FE423A-18F1-A20D-855C-375E0081F61D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878915B-6650-4ED8-C437-9B51607F5A09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12" name="Imagen 11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97C58973-977E-FBBE-AB3C-5BE9CC985E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3" name="Imagen 12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2BD1F775-C219-AB03-81E0-EDF347DE16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513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606493"/>
            <a:ext cx="15773400" cy="1988345"/>
          </a:xfrm>
        </p:spPr>
        <p:txBody>
          <a:bodyPr>
            <a:normAutofit/>
          </a:bodyPr>
          <a:lstStyle>
            <a:lvl1pPr>
              <a:defRPr sz="48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8954E6B-505A-26BC-DAC2-5930FC19238F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914510-BB95-EB18-C22B-43282E5B9DF3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98F421A4-D15E-737D-1330-C5854ACEC7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1" name="Imagen 10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7CB22C21-FA97-8CEC-363A-C42F5CF905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150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DBE2D8C-F1B7-9003-04E7-40F714442EAE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88E9338-8573-1BC0-02F8-EAF9CFAD6F9A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7" name="Imagen 6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B55B99D1-BCE1-E621-5F09-DA6658CBF4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8" name="Imagen 7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37CCA9B3-2AB3-E278-926E-B4D5C8EA12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362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DBE2D8C-F1B7-9003-04E7-40F714442EAE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88E9338-8573-1BC0-02F8-EAF9CFAD6F9A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7" name="Imagen 6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B55B99D1-BCE1-E621-5F09-DA6658CBF4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0367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DBE2D8C-F1B7-9003-04E7-40F714442EAE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88E9338-8573-1BC0-02F8-EAF9CFAD6F9A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8" name="Imagen 7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37CCA9B3-2AB3-E278-926E-B4D5C8EA12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461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DBE2D8C-F1B7-9003-04E7-40F714442EAE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88E9338-8573-1BC0-02F8-EAF9CFAD6F9A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</p:spTree>
    <p:extLst>
      <p:ext uri="{BB962C8B-B14F-4D97-AF65-F5344CB8AC3E}">
        <p14:creationId xmlns:p14="http://schemas.microsoft.com/office/powerpoint/2010/main" val="18300385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481138"/>
            <a:ext cx="5898356" cy="1604961"/>
          </a:xfrm>
        </p:spPr>
        <p:txBody>
          <a:bodyPr anchor="b">
            <a:noAutofit/>
          </a:bodyPr>
          <a:lstStyle>
            <a:lvl1pPr>
              <a:defRPr sz="36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>
              <a:defRPr sz="42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2pPr>
            <a:lvl3pPr>
              <a:defRPr sz="36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3pPr>
            <a:lvl4pPr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4pPr>
            <a:lvl5pPr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3651095-1E1B-3253-F327-324457BCB7AB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B8AA56C-D193-3715-C8FA-AA6F41D7BD7C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A92F265A-42DE-6352-13C8-D5F90FE9B3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1" name="Imagen 10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15663B7B-95D9-1A72-B95B-6BA25536ED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869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569681"/>
            <a:ext cx="5898356" cy="1516419"/>
          </a:xfrm>
        </p:spPr>
        <p:txBody>
          <a:bodyPr anchor="b">
            <a:noAutofit/>
          </a:bodyPr>
          <a:lstStyle>
            <a:lvl1pPr>
              <a:defRPr sz="36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>
                <a:latin typeface="Verdana" panose="020B060403050404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1103A7C-517C-1C85-6E8E-AA506B132DC9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203E3-6972-433D-AA82-E872A704AE9A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10" name="Imagen 9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1923EEC2-4530-40ED-3E76-724758CDE0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1" name="Imagen 10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0877FB43-53E7-F19F-4560-48595CEBCC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348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783077"/>
            <a:ext cx="15773400" cy="752955"/>
          </a:xfrm>
        </p:spPr>
        <p:txBody>
          <a:bodyPr>
            <a:normAutofit/>
          </a:bodyPr>
          <a:lstStyle>
            <a:lvl1pPr>
              <a:defRPr sz="4200"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D1A8B1D-9541-0CDF-70E6-5623EA8BC419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0490356-8FE1-4D5D-3481-90817ED3587D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9" name="Imagen 8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BDA2C815-1E98-88FF-E918-660EFB9710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0" name="Imagen 9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672DD764-64BD-6F14-100C-D9382266A7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9080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606493"/>
            <a:ext cx="3943350" cy="7658952"/>
          </a:xfrm>
        </p:spPr>
        <p:txBody>
          <a:bodyPr vert="eaVert"/>
          <a:lstStyle>
            <a:lvl1pPr>
              <a:defRPr b="1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606493"/>
            <a:ext cx="11601450" cy="7658952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76C6167-E405-5FA9-7E12-6270CF91C42B}"/>
              </a:ext>
            </a:extLst>
          </p:cNvPr>
          <p:cNvSpPr/>
          <p:nvPr userDrawn="1"/>
        </p:nvSpPr>
        <p:spPr>
          <a:xfrm>
            <a:off x="-69010" y="10029826"/>
            <a:ext cx="18426023" cy="395288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05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BF580B2-DF61-D45A-80B7-3EBF1B971E11}"/>
              </a:ext>
            </a:extLst>
          </p:cNvPr>
          <p:cNvSpPr txBox="1"/>
          <p:nvPr userDrawn="1"/>
        </p:nvSpPr>
        <p:spPr>
          <a:xfrm>
            <a:off x="8052196" y="9959170"/>
            <a:ext cx="218361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650" b="1">
                <a:solidFill>
                  <a:schemeClr val="bg1"/>
                </a:solidFill>
                <a:latin typeface="Verdana" panose="020B0604030504040204" pitchFamily="34" charset="0"/>
              </a:rPr>
              <a:t>www.dnp.gov.co</a:t>
            </a:r>
          </a:p>
        </p:txBody>
      </p:sp>
      <p:pic>
        <p:nvPicPr>
          <p:cNvPr id="9" name="Imagen 8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DAAC6936-0041-5C3B-4EB8-2EE13CBB39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73" y="0"/>
            <a:ext cx="3941157" cy="1783077"/>
          </a:xfrm>
          <a:prstGeom prst="rect">
            <a:avLst/>
          </a:prstGeom>
        </p:spPr>
      </p:pic>
      <p:pic>
        <p:nvPicPr>
          <p:cNvPr id="10" name="Imagen 9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9C5C828B-8BDD-7FFA-3ACE-D23DA982A5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" y="90076"/>
            <a:ext cx="3017520" cy="15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09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/ Standb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>
            <a:extLst>
              <a:ext uri="{FF2B5EF4-FFF2-40B4-BE49-F238E27FC236}">
                <a16:creationId xmlns:a16="http://schemas.microsoft.com/office/drawing/2014/main" id="{ADC3EBF2-932F-3834-E974-A75E063FE2AB}"/>
              </a:ext>
            </a:extLst>
          </p:cNvPr>
          <p:cNvGrpSpPr/>
          <p:nvPr userDrawn="1"/>
        </p:nvGrpSpPr>
        <p:grpSpPr>
          <a:xfrm>
            <a:off x="713541" y="686378"/>
            <a:ext cx="755733" cy="68579"/>
            <a:chOff x="-1" y="6675929"/>
            <a:chExt cx="7501317" cy="182071"/>
          </a:xfrm>
        </p:grpSpPr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24DEBD18-90D5-34A9-45E0-8B951D2F04A0}"/>
                </a:ext>
              </a:extLst>
            </p:cNvPr>
            <p:cNvSpPr/>
            <p:nvPr userDrawn="1"/>
          </p:nvSpPr>
          <p:spPr>
            <a:xfrm>
              <a:off x="-1" y="6675929"/>
              <a:ext cx="2500439" cy="182071"/>
            </a:xfrm>
            <a:prstGeom prst="rect">
              <a:avLst/>
            </a:prstGeom>
            <a:solidFill>
              <a:srgbClr val="FFB5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34BA61A9-140F-4BF7-7BF9-57D1FAAA21BD}"/>
                </a:ext>
              </a:extLst>
            </p:cNvPr>
            <p:cNvSpPr/>
            <p:nvPr userDrawn="1"/>
          </p:nvSpPr>
          <p:spPr>
            <a:xfrm>
              <a:off x="2500438" y="6675929"/>
              <a:ext cx="2500439" cy="182071"/>
            </a:xfrm>
            <a:prstGeom prst="rect">
              <a:avLst/>
            </a:prstGeom>
            <a:solidFill>
              <a:srgbClr val="154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919233F2-F575-ACAF-9E6F-E185D5556BD8}"/>
                </a:ext>
              </a:extLst>
            </p:cNvPr>
            <p:cNvSpPr/>
            <p:nvPr userDrawn="1"/>
          </p:nvSpPr>
          <p:spPr>
            <a:xfrm>
              <a:off x="5000877" y="6675929"/>
              <a:ext cx="2500439" cy="182071"/>
            </a:xfrm>
            <a:prstGeom prst="rect">
              <a:avLst/>
            </a:prstGeom>
            <a:solidFill>
              <a:srgbClr val="E314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</p:grp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8F0769DA-ED31-DF3F-BADB-3EF2B41D4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91625" y="5637848"/>
            <a:ext cx="7765257" cy="12001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"/>
              <a:t>Espacio para el subtítulo y fecha</a:t>
            </a:r>
          </a:p>
        </p:txBody>
      </p:sp>
      <p:sp>
        <p:nvSpPr>
          <p:cNvPr id="20" name="Título 19">
            <a:extLst>
              <a:ext uri="{FF2B5EF4-FFF2-40B4-BE49-F238E27FC236}">
                <a16:creationId xmlns:a16="http://schemas.microsoft.com/office/drawing/2014/main" id="{A3C10422-BD8B-9F8F-0B81-975BA4B2B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91625" y="3750232"/>
            <a:ext cx="7765257" cy="1988345"/>
          </a:xfrm>
        </p:spPr>
        <p:txBody>
          <a:bodyPr>
            <a:noAutofit/>
          </a:bodyPr>
          <a:lstStyle>
            <a:lvl1pPr>
              <a:defRPr sz="5250"/>
            </a:lvl1pPr>
          </a:lstStyle>
          <a:p>
            <a:r>
              <a:rPr lang="es-ES"/>
              <a:t>Espacio para el título de la presentación</a:t>
            </a:r>
            <a:endParaRPr lang="es-MX"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4AA3C6B9-7C0D-68B7-D809-0281DC916B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2666" y="679170"/>
            <a:ext cx="4235334" cy="736464"/>
          </a:xfrm>
          <a:prstGeom prst="rect">
            <a:avLst/>
          </a:prstGeom>
        </p:spPr>
      </p:pic>
      <p:grpSp>
        <p:nvGrpSpPr>
          <p:cNvPr id="3" name="Group 9">
            <a:extLst>
              <a:ext uri="{FF2B5EF4-FFF2-40B4-BE49-F238E27FC236}">
                <a16:creationId xmlns:a16="http://schemas.microsoft.com/office/drawing/2014/main" id="{19A627EF-D4A0-DF56-0DAE-53459C9CB33F}"/>
              </a:ext>
            </a:extLst>
          </p:cNvPr>
          <p:cNvGrpSpPr/>
          <p:nvPr userDrawn="1"/>
        </p:nvGrpSpPr>
        <p:grpSpPr>
          <a:xfrm>
            <a:off x="-1" y="10147413"/>
            <a:ext cx="18288002" cy="139587"/>
            <a:chOff x="-1" y="6675929"/>
            <a:chExt cx="7501317" cy="182071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86CD1DC7-367C-53FF-E02F-387E6C2940D7}"/>
                </a:ext>
              </a:extLst>
            </p:cNvPr>
            <p:cNvSpPr/>
            <p:nvPr userDrawn="1"/>
          </p:nvSpPr>
          <p:spPr>
            <a:xfrm>
              <a:off x="-1" y="6675929"/>
              <a:ext cx="2500439" cy="182071"/>
            </a:xfrm>
            <a:prstGeom prst="rect">
              <a:avLst/>
            </a:prstGeom>
            <a:solidFill>
              <a:srgbClr val="FFB5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  <p:sp>
          <p:nvSpPr>
            <p:cNvPr id="5" name="Rectangle 7">
              <a:extLst>
                <a:ext uri="{FF2B5EF4-FFF2-40B4-BE49-F238E27FC236}">
                  <a16:creationId xmlns:a16="http://schemas.microsoft.com/office/drawing/2014/main" id="{C157A138-880E-AB39-271C-E009F8A91FCA}"/>
                </a:ext>
              </a:extLst>
            </p:cNvPr>
            <p:cNvSpPr/>
            <p:nvPr userDrawn="1"/>
          </p:nvSpPr>
          <p:spPr>
            <a:xfrm>
              <a:off x="2500438" y="6675929"/>
              <a:ext cx="2500439" cy="182071"/>
            </a:xfrm>
            <a:prstGeom prst="rect">
              <a:avLst/>
            </a:prstGeom>
            <a:solidFill>
              <a:srgbClr val="154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CECC2893-7976-C202-63C4-2BA6710BC9B5}"/>
                </a:ext>
              </a:extLst>
            </p:cNvPr>
            <p:cNvSpPr/>
            <p:nvPr userDrawn="1"/>
          </p:nvSpPr>
          <p:spPr>
            <a:xfrm>
              <a:off x="5000877" y="6675929"/>
              <a:ext cx="2500439" cy="182071"/>
            </a:xfrm>
            <a:prstGeom prst="rect">
              <a:avLst/>
            </a:prstGeom>
            <a:solidFill>
              <a:srgbClr val="E314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2100"/>
            </a:p>
          </p:txBody>
        </p:sp>
      </p:grpSp>
    </p:spTree>
    <p:extLst>
      <p:ext uri="{BB962C8B-B14F-4D97-AF65-F5344CB8AC3E}">
        <p14:creationId xmlns:p14="http://schemas.microsoft.com/office/powerpoint/2010/main" val="391837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805B226-F693-E23A-0AC6-0487A3BCF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12150"/>
            <a:ext cx="18287600" cy="1028722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57651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03094B-3B2A-4C1A-84F1-903486D2D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44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752E86E-426A-437E-0DB3-7CDFFA706B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25688" y="4436126"/>
            <a:ext cx="4811795" cy="141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0533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4201D2B-7635-B428-D717-5BAA3AF3AB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6" y="-224"/>
            <a:ext cx="18288000" cy="1028744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86A8BFE-123A-3DB8-E3AA-56997D1C6C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" y="0"/>
            <a:ext cx="18287600" cy="102872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FC7A42F-0460-6997-B4C1-43F2E50D68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04960" y="356178"/>
            <a:ext cx="3048845" cy="8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01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DECFB8FD-B84C-3DA9-3B10-D5FDB36DD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525" y="-102842"/>
            <a:ext cx="18288000" cy="102874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6AAE70D-FE6B-FD27-F6C0-9DEA4FE5C4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104960" y="356178"/>
            <a:ext cx="3048845" cy="8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6608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B05C927-FCF5-0132-3B83-3AA55DB686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9" y="0"/>
            <a:ext cx="18287600" cy="102872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914DCAE-C275-B533-123D-1BEE96C179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525" y="-102842"/>
            <a:ext cx="18288000" cy="102874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A0FDBD6-3E2C-11A7-D18C-2C45752A219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04960" y="356178"/>
            <a:ext cx="3048845" cy="8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039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C417B8C-17C3-E5FE-D1F8-DCBDD4C3ED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525" y="-102842"/>
            <a:ext cx="18288000" cy="102874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9CA4E1A-474D-AB2C-875B-8CB446D66D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104960" y="356178"/>
            <a:ext cx="3048845" cy="8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942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15294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31572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CA53FF-F18E-DA99-D6C6-E59A87F15D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44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6B9AD58-5A1B-0E62-ACBF-9D5D12FACC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104960" y="356178"/>
            <a:ext cx="3048845" cy="8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809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70691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85277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40819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905563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 - Comparació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4">
            <a:extLst>
              <a:ext uri="{FF2B5EF4-FFF2-40B4-BE49-F238E27FC236}">
                <a16:creationId xmlns:a16="http://schemas.microsoft.com/office/drawing/2014/main" id="{CCA9D6A3-9009-4F40-BCA6-8C7F32AEB4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798" y="782765"/>
            <a:ext cx="17420394" cy="83908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5400" b="0" spc="-225">
                <a:solidFill>
                  <a:schemeClr val="tx1"/>
                </a:solidFill>
                <a:latin typeface="Work Sans" panose="00000500000000000000" pitchFamily="2" charset="0"/>
              </a:defRPr>
            </a:lvl1pPr>
          </a:lstStyle>
          <a:p>
            <a:r>
              <a:rPr lang="es-CO" noProof="0"/>
              <a:t>Título de la diapositiva</a:t>
            </a:r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FD4B7913-F506-428A-81C9-CF67388378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799" y="1666304"/>
            <a:ext cx="17421576" cy="5414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000" b="0">
                <a:solidFill>
                  <a:srgbClr val="000000"/>
                </a:solidFill>
                <a:latin typeface="Work Sans" panose="00000500000000000000" pitchFamily="2" charset="0"/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s-CO" noProof="0"/>
              <a:t>Subtítulo de la diapositiva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240F829-BC34-47AC-88FB-ADBD12627CDC}"/>
              </a:ext>
            </a:extLst>
          </p:cNvPr>
          <p:cNvSpPr txBox="1"/>
          <p:nvPr/>
        </p:nvSpPr>
        <p:spPr>
          <a:xfrm>
            <a:off x="17425988" y="423477"/>
            <a:ext cx="54292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900"/>
              </a:spcBef>
            </a:pPr>
            <a:fld id="{75C7898C-BA7D-4DD1-B648-10E044C0935B}" type="slidenum">
              <a:rPr lang="es-CO" sz="1200" smtClean="0">
                <a:solidFill>
                  <a:schemeClr val="tx1"/>
                </a:solidFill>
              </a:rPr>
              <a:pPr algn="ctr">
                <a:spcBef>
                  <a:spcPts val="900"/>
                </a:spcBef>
              </a:pPr>
              <a:t>‹Nº›</a:t>
            </a:fld>
            <a:endParaRPr lang="es-CO" sz="12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E4EAEB-3759-4990-B43C-353044C5EEB7}"/>
              </a:ext>
            </a:extLst>
          </p:cNvPr>
          <p:cNvSpPr txBox="1"/>
          <p:nvPr userDrawn="1"/>
        </p:nvSpPr>
        <p:spPr>
          <a:xfrm>
            <a:off x="17425988" y="423477"/>
            <a:ext cx="54292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900"/>
              </a:spcBef>
            </a:pPr>
            <a:fld id="{75C7898C-BA7D-4DD1-B648-10E044C0935B}" type="slidenum">
              <a:rPr lang="es-CO" sz="1200" smtClean="0">
                <a:solidFill>
                  <a:schemeClr val="tx1"/>
                </a:solidFill>
              </a:rPr>
              <a:pPr algn="ctr">
                <a:spcBef>
                  <a:spcPts val="900"/>
                </a:spcBef>
              </a:pPr>
              <a:t>‹Nº›</a:t>
            </a:fld>
            <a:endParaRPr lang="es-CO" sz="1200">
              <a:solidFill>
                <a:schemeClr val="tx1"/>
              </a:solidFill>
            </a:endParaRPr>
          </a:p>
        </p:txBody>
      </p:sp>
      <p:sp>
        <p:nvSpPr>
          <p:cNvPr id="6" name="object 107">
            <a:extLst>
              <a:ext uri="{FF2B5EF4-FFF2-40B4-BE49-F238E27FC236}">
                <a16:creationId xmlns:a16="http://schemas.microsoft.com/office/drawing/2014/main" id="{27DC6FE9-7EDE-9D6E-7147-C6ECAC7A0CFE}"/>
              </a:ext>
            </a:extLst>
          </p:cNvPr>
          <p:cNvSpPr/>
          <p:nvPr userDrawn="1"/>
        </p:nvSpPr>
        <p:spPr>
          <a:xfrm>
            <a:off x="11520249" y="1"/>
            <a:ext cx="6767751" cy="3524516"/>
          </a:xfrm>
          <a:custGeom>
            <a:avLst/>
            <a:gdLst/>
            <a:ahLst/>
            <a:cxnLst/>
            <a:rect l="l" t="t" r="r" b="b"/>
            <a:pathLst>
              <a:path w="6360159" h="4094479">
                <a:moveTo>
                  <a:pt x="2283828" y="506691"/>
                </a:moveTo>
                <a:lnTo>
                  <a:pt x="1777123" y="0"/>
                </a:lnTo>
                <a:lnTo>
                  <a:pt x="506666" y="0"/>
                </a:lnTo>
                <a:lnTo>
                  <a:pt x="0" y="506666"/>
                </a:lnTo>
                <a:lnTo>
                  <a:pt x="1141895" y="1648612"/>
                </a:lnTo>
                <a:lnTo>
                  <a:pt x="2283828" y="506691"/>
                </a:lnTo>
                <a:close/>
              </a:path>
              <a:path w="6360159" h="4094479">
                <a:moveTo>
                  <a:pt x="3507930" y="1730794"/>
                </a:moveTo>
                <a:lnTo>
                  <a:pt x="2365984" y="588873"/>
                </a:lnTo>
                <a:lnTo>
                  <a:pt x="1224064" y="1730794"/>
                </a:lnTo>
                <a:lnTo>
                  <a:pt x="2365984" y="2872714"/>
                </a:lnTo>
                <a:lnTo>
                  <a:pt x="3507930" y="1730794"/>
                </a:lnTo>
                <a:close/>
              </a:path>
              <a:path w="6360159" h="4094479">
                <a:moveTo>
                  <a:pt x="4726864" y="511835"/>
                </a:moveTo>
                <a:lnTo>
                  <a:pt x="4215015" y="0"/>
                </a:lnTo>
                <a:lnTo>
                  <a:pt x="2954883" y="0"/>
                </a:lnTo>
                <a:lnTo>
                  <a:pt x="2443035" y="511810"/>
                </a:lnTo>
                <a:lnTo>
                  <a:pt x="3584943" y="1653768"/>
                </a:lnTo>
                <a:lnTo>
                  <a:pt x="4726864" y="511835"/>
                </a:lnTo>
                <a:close/>
              </a:path>
              <a:path w="6360159" h="4094479">
                <a:moveTo>
                  <a:pt x="4729289" y="2952153"/>
                </a:moveTo>
                <a:lnTo>
                  <a:pt x="3587343" y="1810207"/>
                </a:lnTo>
                <a:lnTo>
                  <a:pt x="2445423" y="2952127"/>
                </a:lnTo>
                <a:lnTo>
                  <a:pt x="3587343" y="4094073"/>
                </a:lnTo>
                <a:lnTo>
                  <a:pt x="4729289" y="2952153"/>
                </a:lnTo>
                <a:close/>
              </a:path>
              <a:path w="6360159" h="4094479">
                <a:moveTo>
                  <a:pt x="5948223" y="1733194"/>
                </a:moveTo>
                <a:lnTo>
                  <a:pt x="4806315" y="591261"/>
                </a:lnTo>
                <a:lnTo>
                  <a:pt x="3664369" y="1733181"/>
                </a:lnTo>
                <a:lnTo>
                  <a:pt x="4806302" y="2875115"/>
                </a:lnTo>
                <a:lnTo>
                  <a:pt x="5948223" y="1733194"/>
                </a:lnTo>
                <a:close/>
              </a:path>
              <a:path w="6360159" h="4094479">
                <a:moveTo>
                  <a:pt x="6359538" y="0"/>
                </a:moveTo>
                <a:lnTo>
                  <a:pt x="5397551" y="0"/>
                </a:lnTo>
                <a:lnTo>
                  <a:pt x="4883315" y="514210"/>
                </a:lnTo>
                <a:lnTo>
                  <a:pt x="6025261" y="1656156"/>
                </a:lnTo>
                <a:lnTo>
                  <a:pt x="6359538" y="1321930"/>
                </a:lnTo>
                <a:lnTo>
                  <a:pt x="6359538" y="0"/>
                </a:lnTo>
                <a:close/>
              </a:path>
            </a:pathLst>
          </a:custGeom>
          <a:solidFill>
            <a:srgbClr val="8B8B8B">
              <a:alpha val="5999"/>
            </a:srgbClr>
          </a:solidFill>
        </p:spPr>
        <p:txBody>
          <a:bodyPr wrap="square" lIns="0" tIns="0" rIns="0" bIns="0" rtlCol="0"/>
          <a:lstStyle/>
          <a:p>
            <a:endParaRPr sz="405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AF27CCFE-9498-3428-14E1-8F36B594B9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1386" y="-31034"/>
            <a:ext cx="17670305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Work Sans" panose="00000500000000000000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</a:lstStyle>
          <a:p>
            <a:r>
              <a:rPr lang="es-CO"/>
              <a:t>Bienvenida					Departamento Nacional de Planeación – DNP		Catastro Multipropósito y Sistema de Administración del Territorio</a:t>
            </a:r>
          </a:p>
        </p:txBody>
      </p:sp>
    </p:spTree>
    <p:extLst>
      <p:ext uri="{BB962C8B-B14F-4D97-AF65-F5344CB8AC3E}">
        <p14:creationId xmlns:p14="http://schemas.microsoft.com/office/powerpoint/2010/main" val="736603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a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1F4B161-F60C-EEA6-BD36-4874C5B9955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87648" y="2930485"/>
            <a:ext cx="8379306" cy="5592023"/>
          </a:xfrm>
        </p:spPr>
        <p:txBody>
          <a:bodyPr>
            <a:normAutofit/>
          </a:bodyPr>
          <a:lstStyle>
            <a:lvl1pPr marL="0" indent="0" algn="ctr">
              <a:buNone/>
              <a:defRPr sz="209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s-ES_tradnl"/>
              <a:t>Contenedor de imagen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9312C-F937-E781-E261-089C3D66906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8074" y="3398027"/>
            <a:ext cx="5047104" cy="4800852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685722" indent="0" algn="ctr">
              <a:buNone/>
              <a:defRPr sz="3000"/>
            </a:lvl2pPr>
            <a:lvl3pPr marL="1371446" indent="0" algn="ctr">
              <a:buNone/>
              <a:defRPr sz="2700"/>
            </a:lvl3pPr>
            <a:lvl4pPr marL="2057169" indent="0" algn="ctr">
              <a:buNone/>
              <a:defRPr sz="2400"/>
            </a:lvl4pPr>
            <a:lvl5pPr marL="2742891" indent="0" algn="ctr">
              <a:buNone/>
              <a:defRPr sz="2400"/>
            </a:lvl5pPr>
            <a:lvl6pPr marL="3428613" indent="0" algn="ctr">
              <a:buNone/>
              <a:defRPr sz="2400"/>
            </a:lvl6pPr>
            <a:lvl7pPr marL="4114337" indent="0" algn="ctr">
              <a:buNone/>
              <a:defRPr sz="2400"/>
            </a:lvl7pPr>
            <a:lvl8pPr marL="4800059" indent="0" algn="ctr">
              <a:buNone/>
              <a:defRPr sz="2400"/>
            </a:lvl8pPr>
            <a:lvl9pPr marL="5485782" indent="0" algn="ctr">
              <a:buNone/>
              <a:defRPr sz="2400"/>
            </a:lvl9pPr>
          </a:lstStyle>
          <a:p>
            <a:r>
              <a:rPr lang="es-ES_tradnl" noProof="0" err="1"/>
              <a:t>Lorem</a:t>
            </a:r>
            <a:r>
              <a:rPr lang="es-ES_tradnl" noProof="0"/>
              <a:t> </a:t>
            </a:r>
            <a:r>
              <a:rPr lang="es-ES_tradnl" noProof="0" err="1"/>
              <a:t>ipsum</a:t>
            </a:r>
            <a:r>
              <a:rPr lang="es-ES_tradnl" noProof="0"/>
              <a:t> dolor </a:t>
            </a:r>
            <a:r>
              <a:rPr lang="es-ES_tradnl" noProof="0" err="1"/>
              <a:t>sit</a:t>
            </a:r>
            <a:r>
              <a:rPr lang="es-ES_tradnl" noProof="0"/>
              <a:t> </a:t>
            </a:r>
            <a:r>
              <a:rPr lang="es-ES_tradnl" noProof="0" err="1"/>
              <a:t>amet</a:t>
            </a:r>
            <a:r>
              <a:rPr lang="es-ES_tradnl" noProof="0"/>
              <a:t>, </a:t>
            </a:r>
          </a:p>
          <a:p>
            <a:r>
              <a:rPr lang="es-ES_tradnl" noProof="0" err="1"/>
              <a:t>consectetuer</a:t>
            </a:r>
            <a:r>
              <a:rPr lang="es-ES_tradnl" noProof="0"/>
              <a:t> </a:t>
            </a:r>
            <a:r>
              <a:rPr lang="es-ES_tradnl" noProof="0" err="1"/>
              <a:t>adipiscing</a:t>
            </a:r>
            <a:r>
              <a:rPr lang="es-ES_tradnl" noProof="0"/>
              <a:t> </a:t>
            </a:r>
            <a:r>
              <a:rPr lang="es-ES_tradnl" noProof="0" err="1"/>
              <a:t>elit</a:t>
            </a:r>
            <a:r>
              <a:rPr lang="es-ES_tradnl" noProof="0"/>
              <a:t>. </a:t>
            </a:r>
            <a:r>
              <a:rPr lang="es-ES_tradnl" noProof="0" err="1"/>
              <a:t>Aenean</a:t>
            </a:r>
            <a:r>
              <a:rPr lang="es-ES_tradnl" noProof="0"/>
              <a:t> commodo </a:t>
            </a:r>
            <a:r>
              <a:rPr lang="es-ES_tradnl" noProof="0" err="1"/>
              <a:t>ligula</a:t>
            </a:r>
            <a:r>
              <a:rPr lang="es-ES_tradnl" noProof="0"/>
              <a:t> </a:t>
            </a:r>
            <a:r>
              <a:rPr lang="es-ES_tradnl" noProof="0" err="1"/>
              <a:t>eget</a:t>
            </a:r>
            <a:r>
              <a:rPr lang="es-ES_tradnl" noProof="0"/>
              <a:t> dolor. </a:t>
            </a:r>
            <a:r>
              <a:rPr lang="es-ES_tradnl" noProof="0" err="1"/>
              <a:t>Aenean</a:t>
            </a:r>
            <a:r>
              <a:rPr lang="es-ES_tradnl" noProof="0"/>
              <a:t> </a:t>
            </a:r>
            <a:r>
              <a:rPr lang="es-ES_tradnl" noProof="0" err="1"/>
              <a:t>massa</a:t>
            </a:r>
            <a:r>
              <a:rPr lang="es-ES_tradnl" noProof="0"/>
              <a:t>. Cum </a:t>
            </a:r>
            <a:r>
              <a:rPr lang="es-ES_tradnl" noProof="0" err="1"/>
              <a:t>sociis</a:t>
            </a:r>
            <a:r>
              <a:rPr lang="es-ES_tradnl" noProof="0"/>
              <a:t> </a:t>
            </a:r>
            <a:r>
              <a:rPr lang="es-ES_tradnl" noProof="0" err="1"/>
              <a:t>natoque</a:t>
            </a:r>
            <a:r>
              <a:rPr lang="es-ES_tradnl" noProof="0"/>
              <a:t> </a:t>
            </a:r>
            <a:r>
              <a:rPr lang="es-ES_tradnl" noProof="0" err="1"/>
              <a:t>penatibus</a:t>
            </a:r>
            <a:r>
              <a:rPr lang="es-ES_tradnl" noProof="0"/>
              <a:t> et </a:t>
            </a:r>
            <a:r>
              <a:rPr lang="es-ES_tradnl" noProof="0" err="1"/>
              <a:t>magnis</a:t>
            </a:r>
            <a:r>
              <a:rPr lang="es-ES_tradnl" noProof="0"/>
              <a:t> </a:t>
            </a:r>
            <a:r>
              <a:rPr lang="es-ES_tradnl" noProof="0" err="1"/>
              <a:t>dis</a:t>
            </a:r>
            <a:r>
              <a:rPr lang="es-ES_tradnl" noProof="0"/>
              <a:t> </a:t>
            </a:r>
            <a:r>
              <a:rPr lang="es-ES_tradnl" noProof="0" err="1"/>
              <a:t>parturient</a:t>
            </a:r>
            <a:r>
              <a:rPr lang="es-ES_tradnl" noProof="0"/>
              <a:t> montes, </a:t>
            </a:r>
            <a:r>
              <a:rPr lang="es-ES_tradnl" noProof="0" err="1"/>
              <a:t>nascetur</a:t>
            </a:r>
            <a:r>
              <a:rPr lang="es-ES_tradnl" noProof="0"/>
              <a:t> </a:t>
            </a:r>
            <a:r>
              <a:rPr lang="es-ES_tradnl" noProof="0" err="1"/>
              <a:t>ridiculus</a:t>
            </a:r>
            <a:r>
              <a:rPr lang="es-ES_tradnl" noProof="0"/>
              <a:t> mus. </a:t>
            </a:r>
            <a:r>
              <a:rPr lang="es-ES_tradnl" noProof="0" err="1"/>
              <a:t>Donec</a:t>
            </a:r>
            <a:r>
              <a:rPr lang="es-ES_tradnl" noProof="0"/>
              <a:t> </a:t>
            </a:r>
            <a:r>
              <a:rPr lang="es-ES_tradnl" noProof="0" err="1"/>
              <a:t>quam</a:t>
            </a:r>
            <a:r>
              <a:rPr lang="es-ES_tradnl" noProof="0"/>
              <a:t> </a:t>
            </a:r>
            <a:r>
              <a:rPr lang="es-ES_tradnl" noProof="0" err="1"/>
              <a:t>felis</a:t>
            </a:r>
            <a:r>
              <a:rPr lang="es-ES_tradnl" noProof="0"/>
              <a:t>, </a:t>
            </a:r>
            <a:r>
              <a:rPr lang="es-ES_tradnl" noProof="0" err="1"/>
              <a:t>ultricies</a:t>
            </a:r>
            <a:r>
              <a:rPr lang="es-ES_tradnl" noProof="0"/>
              <a:t> </a:t>
            </a:r>
            <a:r>
              <a:rPr lang="es-ES_tradnl" noProof="0" err="1"/>
              <a:t>nec</a:t>
            </a:r>
            <a:r>
              <a:rPr lang="es-ES_tradnl" noProof="0"/>
              <a:t>, </a:t>
            </a:r>
            <a:r>
              <a:rPr lang="es-ES_tradnl" noProof="0" err="1"/>
              <a:t>pellentesque</a:t>
            </a:r>
            <a:r>
              <a:rPr lang="es-ES_tradnl" noProof="0"/>
              <a:t> </a:t>
            </a:r>
            <a:r>
              <a:rPr lang="es-ES_tradnl" noProof="0" err="1"/>
              <a:t>eu</a:t>
            </a:r>
            <a:r>
              <a:rPr lang="es-ES_tradnl" noProof="0"/>
              <a:t>, </a:t>
            </a:r>
            <a:r>
              <a:rPr lang="es-ES_tradnl" noProof="0" err="1"/>
              <a:t>pretium</a:t>
            </a:r>
            <a:r>
              <a:rPr lang="es-ES_tradnl" noProof="0"/>
              <a:t> quis, </a:t>
            </a:r>
            <a:r>
              <a:rPr lang="es-ES_tradnl" noProof="0" err="1"/>
              <a:t>sem</a:t>
            </a:r>
            <a:r>
              <a:rPr lang="es-ES_tradnl" noProof="0"/>
              <a:t>. </a:t>
            </a:r>
            <a:r>
              <a:rPr lang="es-ES_tradnl" noProof="0" err="1"/>
              <a:t>Nulla</a:t>
            </a:r>
            <a:r>
              <a:rPr lang="es-ES_tradnl" noProof="0"/>
              <a:t> </a:t>
            </a:r>
            <a:r>
              <a:rPr lang="es-ES_tradnl" noProof="0" err="1"/>
              <a:t>consequat</a:t>
            </a:r>
            <a:r>
              <a:rPr lang="es-ES_tradnl" noProof="0"/>
              <a:t> </a:t>
            </a:r>
            <a:r>
              <a:rPr lang="es-ES_tradnl" noProof="0" err="1"/>
              <a:t>massa</a:t>
            </a:r>
            <a:r>
              <a:rPr lang="es-ES_tradnl" noProof="0"/>
              <a:t> quis </a:t>
            </a:r>
            <a:r>
              <a:rPr lang="es-ES_tradnl" noProof="0" err="1"/>
              <a:t>enim</a:t>
            </a:r>
            <a:r>
              <a:rPr lang="es-ES_tradnl" noProof="0"/>
              <a:t>.</a:t>
            </a:r>
          </a:p>
          <a:p>
            <a:r>
              <a:rPr lang="es-ES_tradnl" noProof="0" err="1"/>
              <a:t>Donec</a:t>
            </a:r>
            <a:r>
              <a:rPr lang="es-ES_tradnl" noProof="0"/>
              <a:t> </a:t>
            </a:r>
            <a:r>
              <a:rPr lang="es-ES_tradnl" noProof="0" err="1"/>
              <a:t>pede</a:t>
            </a:r>
            <a:r>
              <a:rPr lang="es-ES_tradnl" noProof="0"/>
              <a:t> justo, </a:t>
            </a:r>
            <a:r>
              <a:rPr lang="es-ES_tradnl" noProof="0" err="1"/>
              <a:t>fringilla</a:t>
            </a:r>
            <a:r>
              <a:rPr lang="es-ES_tradnl" noProof="0"/>
              <a:t> </a:t>
            </a:r>
            <a:r>
              <a:rPr lang="es-ES_tradnl" noProof="0" err="1"/>
              <a:t>vel</a:t>
            </a:r>
            <a:r>
              <a:rPr lang="es-ES_tradnl" noProof="0"/>
              <a:t>, </a:t>
            </a:r>
            <a:r>
              <a:rPr lang="es-ES_tradnl" noProof="0" err="1"/>
              <a:t>aliquet</a:t>
            </a:r>
            <a:r>
              <a:rPr lang="es-ES_tradnl" noProof="0"/>
              <a:t> </a:t>
            </a:r>
            <a:r>
              <a:rPr lang="es-ES_tradnl" noProof="0" err="1"/>
              <a:t>nec</a:t>
            </a:r>
            <a:r>
              <a:rPr lang="es-ES_tradnl" noProof="0"/>
              <a:t>, </a:t>
            </a:r>
            <a:r>
              <a:rPr lang="es-ES_tradnl" noProof="0" err="1"/>
              <a:t>vulputate</a:t>
            </a:r>
            <a:r>
              <a:rPr lang="es-ES_tradnl" noProof="0"/>
              <a:t> </a:t>
            </a:r>
            <a:r>
              <a:rPr lang="es-ES_tradnl" noProof="0" err="1"/>
              <a:t>eget</a:t>
            </a:r>
            <a:r>
              <a:rPr lang="es-ES_tradnl" noProof="0"/>
              <a:t>, </a:t>
            </a:r>
            <a:r>
              <a:rPr lang="es-ES_tradnl" noProof="0" err="1"/>
              <a:t>arcu</a:t>
            </a:r>
            <a:r>
              <a:rPr lang="es-ES_tradnl" noProof="0"/>
              <a:t>. In </a:t>
            </a:r>
            <a:r>
              <a:rPr lang="es-ES_tradnl" noProof="0" err="1"/>
              <a:t>enim</a:t>
            </a:r>
            <a:r>
              <a:rPr lang="es-ES_tradnl" noProof="0"/>
              <a:t> justo, </a:t>
            </a:r>
            <a:r>
              <a:rPr lang="es-ES_tradnl" noProof="0" err="1"/>
              <a:t>rhoncus</a:t>
            </a:r>
            <a:r>
              <a:rPr lang="es-ES_tradnl" noProof="0"/>
              <a:t> ut, </a:t>
            </a:r>
            <a:r>
              <a:rPr lang="es-ES_tradnl" noProof="0" err="1"/>
              <a:t>imperdiet</a:t>
            </a:r>
            <a:r>
              <a:rPr lang="es-ES_tradnl" noProof="0"/>
              <a:t> a, </a:t>
            </a:r>
            <a:r>
              <a:rPr lang="es-ES_tradnl" noProof="0" err="1"/>
              <a:t>venenatis</a:t>
            </a:r>
            <a:r>
              <a:rPr lang="es-ES_tradnl" noProof="0"/>
              <a:t> vitae, justo. </a:t>
            </a:r>
            <a:r>
              <a:rPr lang="es-ES_tradnl" noProof="0" err="1"/>
              <a:t>Nullam</a:t>
            </a:r>
            <a:r>
              <a:rPr lang="es-ES_tradnl" noProof="0"/>
              <a:t> </a:t>
            </a:r>
            <a:r>
              <a:rPr lang="es-ES_tradnl" noProof="0" err="1"/>
              <a:t>dictum</a:t>
            </a:r>
            <a:r>
              <a:rPr lang="es-ES_tradnl" noProof="0"/>
              <a:t> </a:t>
            </a:r>
            <a:r>
              <a:rPr lang="es-ES_tradnl" noProof="0" err="1"/>
              <a:t>felis</a:t>
            </a:r>
            <a:r>
              <a:rPr lang="es-ES_tradnl" noProof="0"/>
              <a:t> </a:t>
            </a:r>
            <a:r>
              <a:rPr lang="es-ES_tradnl" noProof="0" err="1"/>
              <a:t>eu</a:t>
            </a:r>
            <a:r>
              <a:rPr lang="es-ES_tradnl" noProof="0"/>
              <a:t> </a:t>
            </a:r>
            <a:r>
              <a:rPr lang="es-ES_tradnl" noProof="0" err="1"/>
              <a:t>pede</a:t>
            </a:r>
            <a:r>
              <a:rPr lang="es-ES_tradnl" noProof="0"/>
              <a:t> </a:t>
            </a:r>
            <a:r>
              <a:rPr lang="es-ES_tradnl" noProof="0" err="1"/>
              <a:t>mollis</a:t>
            </a:r>
            <a:r>
              <a:rPr lang="es-ES_tradnl" noProof="0"/>
              <a:t> </a:t>
            </a:r>
            <a:r>
              <a:rPr lang="es-ES_tradnl" noProof="0" err="1"/>
              <a:t>pretium</a:t>
            </a:r>
            <a:r>
              <a:rPr lang="es-ES_tradnl" noProof="0"/>
              <a:t>. </a:t>
            </a:r>
            <a:r>
              <a:rPr lang="es-ES_tradnl" noProof="0" err="1"/>
              <a:t>Integer</a:t>
            </a:r>
            <a:r>
              <a:rPr lang="es-ES_tradnl" noProof="0"/>
              <a:t> </a:t>
            </a:r>
            <a:r>
              <a:rPr lang="es-ES_tradnl" noProof="0" err="1"/>
              <a:t>tincidunt</a:t>
            </a:r>
            <a:r>
              <a:rPr lang="es-ES_tradnl" noProof="0"/>
              <a:t>. </a:t>
            </a:r>
          </a:p>
          <a:p>
            <a:r>
              <a:rPr lang="es-ES_tradnl" noProof="0"/>
              <a:t>Cras </a:t>
            </a:r>
            <a:r>
              <a:rPr lang="es-ES_tradnl" noProof="0" err="1"/>
              <a:t>dapibus</a:t>
            </a:r>
            <a:r>
              <a:rPr lang="es-ES_tradnl" noProof="0"/>
              <a:t>. </a:t>
            </a:r>
            <a:r>
              <a:rPr lang="es-ES_tradnl" noProof="0" err="1"/>
              <a:t>Vivamus</a:t>
            </a:r>
            <a:r>
              <a:rPr lang="es-ES_tradnl" noProof="0"/>
              <a:t> </a:t>
            </a:r>
            <a:r>
              <a:rPr lang="es-ES_tradnl" noProof="0" err="1"/>
              <a:t>elementum</a:t>
            </a:r>
            <a:r>
              <a:rPr lang="es-ES_tradnl" noProof="0"/>
              <a:t> </a:t>
            </a:r>
            <a:r>
              <a:rPr lang="es-ES_tradnl" noProof="0" err="1"/>
              <a:t>semper</a:t>
            </a:r>
            <a:r>
              <a:rPr lang="es-ES_tradnl" noProof="0"/>
              <a:t> </a:t>
            </a:r>
            <a:r>
              <a:rPr lang="es-ES_tradnl" noProof="0" err="1"/>
              <a:t>nisi</a:t>
            </a:r>
            <a:r>
              <a:rPr lang="es-ES_tradnl" noProof="0"/>
              <a:t>. </a:t>
            </a:r>
            <a:r>
              <a:rPr lang="es-ES_tradnl" noProof="0" err="1"/>
              <a:t>Aenean</a:t>
            </a:r>
            <a:r>
              <a:rPr lang="es-ES_tradnl" noProof="0"/>
              <a:t> </a:t>
            </a:r>
            <a:r>
              <a:rPr lang="es-ES_tradnl" noProof="0" err="1"/>
              <a:t>vulputate</a:t>
            </a:r>
            <a:r>
              <a:rPr lang="es-ES_tradnl" noProof="0"/>
              <a:t> </a:t>
            </a:r>
            <a:r>
              <a:rPr lang="es-ES_tradnl" noProof="0" err="1"/>
              <a:t>eleifend</a:t>
            </a:r>
            <a:r>
              <a:rPr lang="es-ES_tradnl" noProof="0"/>
              <a:t> </a:t>
            </a:r>
            <a:r>
              <a:rPr lang="es-ES_tradnl" noProof="0" err="1"/>
              <a:t>tellus</a:t>
            </a:r>
            <a:r>
              <a:rPr lang="es-ES_tradnl" noProof="0"/>
              <a:t>. </a:t>
            </a:r>
            <a:r>
              <a:rPr lang="es-ES_tradnl" noProof="0" err="1"/>
              <a:t>Aenean</a:t>
            </a:r>
            <a:r>
              <a:rPr lang="es-ES_tradnl" noProof="0"/>
              <a:t> leo </a:t>
            </a:r>
            <a:r>
              <a:rPr lang="es-ES_tradnl" noProof="0" err="1"/>
              <a:t>ligula</a:t>
            </a:r>
            <a:r>
              <a:rPr lang="es-ES_tradnl" noProof="0"/>
              <a:t>, </a:t>
            </a:r>
            <a:r>
              <a:rPr lang="es-ES_tradnl" noProof="0" err="1"/>
              <a:t>porttitor</a:t>
            </a:r>
            <a:r>
              <a:rPr lang="es-ES_tradnl" noProof="0"/>
              <a:t> </a:t>
            </a:r>
            <a:r>
              <a:rPr lang="es-ES_tradnl" noProof="0" err="1"/>
              <a:t>eu</a:t>
            </a:r>
            <a:r>
              <a:rPr lang="es-ES_tradnl" noProof="0"/>
              <a:t>, </a:t>
            </a:r>
            <a:r>
              <a:rPr lang="es-ES_tradnl" noProof="0" err="1"/>
              <a:t>consequat</a:t>
            </a:r>
            <a:r>
              <a:rPr lang="es-ES_tradnl" noProof="0"/>
              <a:t> vitae, </a:t>
            </a:r>
            <a:r>
              <a:rPr lang="es-ES_tradnl" noProof="0" err="1"/>
              <a:t>eleifend</a:t>
            </a:r>
            <a:r>
              <a:rPr lang="es-ES_tradnl" noProof="0"/>
              <a:t> ac, </a:t>
            </a:r>
            <a:r>
              <a:rPr lang="es-ES_tradnl" noProof="0" err="1"/>
              <a:t>enim</a:t>
            </a:r>
            <a:r>
              <a:rPr lang="es-ES_tradnl" noProof="0"/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7F3631-9412-A143-52C4-7C5A60F95727}"/>
              </a:ext>
            </a:extLst>
          </p:cNvPr>
          <p:cNvGrpSpPr/>
          <p:nvPr userDrawn="1"/>
        </p:nvGrpSpPr>
        <p:grpSpPr>
          <a:xfrm>
            <a:off x="-1" y="10147418"/>
            <a:ext cx="18288002" cy="139586"/>
            <a:chOff x="-1" y="6675929"/>
            <a:chExt cx="7501317" cy="18207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040BE3D-6C5C-AFC4-C921-A789C099B6F1}"/>
                </a:ext>
              </a:extLst>
            </p:cNvPr>
            <p:cNvSpPr/>
            <p:nvPr userDrawn="1"/>
          </p:nvSpPr>
          <p:spPr>
            <a:xfrm>
              <a:off x="-1" y="6675929"/>
              <a:ext cx="2500439" cy="182071"/>
            </a:xfrm>
            <a:prstGeom prst="rect">
              <a:avLst/>
            </a:prstGeom>
            <a:solidFill>
              <a:srgbClr val="FFB5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BAD051-BE95-434D-2D79-7DB0037BDC2B}"/>
                </a:ext>
              </a:extLst>
            </p:cNvPr>
            <p:cNvSpPr/>
            <p:nvPr userDrawn="1"/>
          </p:nvSpPr>
          <p:spPr>
            <a:xfrm>
              <a:off x="2500438" y="6675929"/>
              <a:ext cx="2500439" cy="182071"/>
            </a:xfrm>
            <a:prstGeom prst="rect">
              <a:avLst/>
            </a:prstGeom>
            <a:solidFill>
              <a:srgbClr val="154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CB87242-EAB0-E81E-E2AC-DDD64B7B3F53}"/>
                </a:ext>
              </a:extLst>
            </p:cNvPr>
            <p:cNvSpPr/>
            <p:nvPr userDrawn="1"/>
          </p:nvSpPr>
          <p:spPr>
            <a:xfrm>
              <a:off x="5000877" y="6675929"/>
              <a:ext cx="2500439" cy="182071"/>
            </a:xfrm>
            <a:prstGeom prst="rect">
              <a:avLst/>
            </a:prstGeom>
            <a:solidFill>
              <a:srgbClr val="E314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F4F873-CE37-0DF9-1937-DAEDB5DA6E5E}"/>
              </a:ext>
            </a:extLst>
          </p:cNvPr>
          <p:cNvGrpSpPr/>
          <p:nvPr userDrawn="1"/>
        </p:nvGrpSpPr>
        <p:grpSpPr>
          <a:xfrm>
            <a:off x="1880150" y="762551"/>
            <a:ext cx="787422" cy="95337"/>
            <a:chOff x="-1" y="6675929"/>
            <a:chExt cx="7501318" cy="18207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9C07F5-04FD-A7F3-D583-5BEC7128F1A1}"/>
                </a:ext>
              </a:extLst>
            </p:cNvPr>
            <p:cNvSpPr/>
            <p:nvPr userDrawn="1"/>
          </p:nvSpPr>
          <p:spPr>
            <a:xfrm>
              <a:off x="-1" y="6675929"/>
              <a:ext cx="2500439" cy="182071"/>
            </a:xfrm>
            <a:prstGeom prst="rect">
              <a:avLst/>
            </a:prstGeom>
            <a:solidFill>
              <a:srgbClr val="FFB5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B2CAD9C-872A-B3A8-BC21-9B4300E3DB33}"/>
                </a:ext>
              </a:extLst>
            </p:cNvPr>
            <p:cNvSpPr/>
            <p:nvPr userDrawn="1"/>
          </p:nvSpPr>
          <p:spPr>
            <a:xfrm>
              <a:off x="2500438" y="6675929"/>
              <a:ext cx="2500439" cy="182071"/>
            </a:xfrm>
            <a:prstGeom prst="rect">
              <a:avLst/>
            </a:prstGeom>
            <a:solidFill>
              <a:srgbClr val="154A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A701EAF-8D12-3E29-5601-A61B8F877A3D}"/>
                </a:ext>
              </a:extLst>
            </p:cNvPr>
            <p:cNvSpPr/>
            <p:nvPr userDrawn="1"/>
          </p:nvSpPr>
          <p:spPr>
            <a:xfrm>
              <a:off x="5000878" y="6675929"/>
              <a:ext cx="2500439" cy="182071"/>
            </a:xfrm>
            <a:prstGeom prst="rect">
              <a:avLst/>
            </a:prstGeom>
            <a:solidFill>
              <a:srgbClr val="E314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3000"/>
            </a:p>
          </p:txBody>
        </p:sp>
      </p:grpSp>
      <p:pic>
        <p:nvPicPr>
          <p:cNvPr id="20" name="Imagen 2" descr="Texto&#10;&#10;Descripción generada automáticamente">
            <a:extLst>
              <a:ext uri="{FF2B5EF4-FFF2-40B4-BE49-F238E27FC236}">
                <a16:creationId xmlns:a16="http://schemas.microsoft.com/office/drawing/2014/main" id="{18F59B0F-C175-F2A6-4EDD-EAFEB17747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7918" y="768629"/>
            <a:ext cx="5810082" cy="10102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CD9574-95BB-F01C-1095-E8599B7331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48077" y="2399573"/>
            <a:ext cx="5047104" cy="87716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599"/>
            </a:lvl1pPr>
          </a:lstStyle>
          <a:p>
            <a:r>
              <a:rPr lang="es-ES_tradnl" noProof="0"/>
              <a:t>Titular</a:t>
            </a:r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8BD7F604-6673-7BEF-28E1-3D9B60F8DF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46009" y="877187"/>
            <a:ext cx="9805632" cy="340520"/>
          </a:xfrm>
        </p:spPr>
        <p:txBody>
          <a:bodyPr>
            <a:noAutofit/>
          </a:bodyPr>
          <a:lstStyle>
            <a:lvl1pPr marL="0" indent="0" algn="l">
              <a:buNone/>
              <a:defRPr sz="1500"/>
            </a:lvl1pPr>
            <a:lvl2pPr marL="685722" indent="0">
              <a:buNone/>
              <a:defRPr sz="1800"/>
            </a:lvl2pPr>
            <a:lvl3pPr marL="1371446" indent="0">
              <a:buNone/>
              <a:defRPr sz="1800"/>
            </a:lvl3pPr>
            <a:lvl4pPr marL="2057169" indent="0">
              <a:buNone/>
              <a:defRPr sz="1800"/>
            </a:lvl4pPr>
            <a:lvl5pPr marL="2742891" indent="0">
              <a:buNone/>
              <a:defRPr sz="1800"/>
            </a:lvl5pPr>
          </a:lstStyle>
          <a:p>
            <a:pPr lvl="0"/>
            <a:r>
              <a:rPr lang="es-ES_tradnl" noProof="0"/>
              <a:t>Titular de diapositiva</a:t>
            </a:r>
          </a:p>
        </p:txBody>
      </p:sp>
    </p:spTree>
    <p:extLst>
      <p:ext uri="{BB962C8B-B14F-4D97-AF65-F5344CB8AC3E}">
        <p14:creationId xmlns:p14="http://schemas.microsoft.com/office/powerpoint/2010/main" val="1234287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25" b="1" i="0">
                <a:solidFill>
                  <a:srgbClr val="504F4E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7283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8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26" Type="http://schemas.openxmlformats.org/officeDocument/2006/relationships/slideLayout" Target="../slideLayouts/slideLayout72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34" Type="http://schemas.openxmlformats.org/officeDocument/2006/relationships/theme" Target="../theme/theme3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slideLayout" Target="../slideLayouts/slideLayout71.xml"/><Relationship Id="rId3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29" Type="http://schemas.openxmlformats.org/officeDocument/2006/relationships/slideLayout" Target="../slideLayouts/slideLayout75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70.xml"/><Relationship Id="rId32" Type="http://schemas.openxmlformats.org/officeDocument/2006/relationships/slideLayout" Target="../slideLayouts/slideLayout78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28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31" Type="http://schemas.openxmlformats.org/officeDocument/2006/relationships/slideLayout" Target="../slideLayouts/slideLayout77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Relationship Id="rId27" Type="http://schemas.openxmlformats.org/officeDocument/2006/relationships/slideLayout" Target="../slideLayouts/slideLayout73.xml"/><Relationship Id="rId30" Type="http://schemas.openxmlformats.org/officeDocument/2006/relationships/slideLayout" Target="../slideLayouts/slideLayout76.xml"/><Relationship Id="rId8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7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8" r:id="rId10"/>
    <p:sldLayoutId id="2147483677" r:id="rId11"/>
    <p:sldLayoutId id="2147483679" r:id="rId12"/>
    <p:sldLayoutId id="2147483670" r:id="rId13"/>
    <p:sldLayoutId id="2147483671" r:id="rId14"/>
    <p:sldLayoutId id="2147483672" r:id="rId15"/>
    <p:sldLayoutId id="2147483673" r:id="rId16"/>
    <p:sldLayoutId id="2147483680" r:id="rId17"/>
    <p:sldLayoutId id="2147483693" r:id="rId18"/>
    <p:sldLayoutId id="2147483690" r:id="rId19"/>
    <p:sldLayoutId id="2147483660" r:id="rId20"/>
    <p:sldLayoutId id="2147483681" r:id="rId21"/>
    <p:sldLayoutId id="2147483694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5" r:id="rId31"/>
    <p:sldLayoutId id="2147483696" r:id="rId32"/>
    <p:sldLayoutId id="2147483698" r:id="rId33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30/01/2024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194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7" r:id="rId26"/>
    <p:sldLayoutId id="2147483728" r:id="rId27"/>
    <p:sldLayoutId id="2147483729" r:id="rId28"/>
    <p:sldLayoutId id="2147483730" r:id="rId29"/>
    <p:sldLayoutId id="2147483731" r:id="rId30"/>
    <p:sldLayoutId id="2147483732" r:id="rId31"/>
    <p:sldLayoutId id="2147483733" r:id="rId32"/>
    <p:sldLayoutId id="2147483734" r:id="rId33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np.gov.co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1.jpeg"/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12" Type="http://schemas.openxmlformats.org/officeDocument/2006/relationships/hyperlink" Target="https://dialogosregionales.dnp.gov.co/resultados-dialogos/Paginas/balance-dialogos.asp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11" Type="http://schemas.openxmlformats.org/officeDocument/2006/relationships/image" Target="../media/image40.jpe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12" Type="http://schemas.openxmlformats.org/officeDocument/2006/relationships/image" Target="../media/image5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jpg"/><Relationship Id="rId5" Type="http://schemas.openxmlformats.org/officeDocument/2006/relationships/image" Target="../media/image43.png"/><Relationship Id="rId10" Type="http://schemas.openxmlformats.org/officeDocument/2006/relationships/image" Target="../media/image48.jpg"/><Relationship Id="rId4" Type="http://schemas.openxmlformats.org/officeDocument/2006/relationships/image" Target="../media/image42.png"/><Relationship Id="rId9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np.gov.co/" TargetMode="External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png"/><Relationship Id="rId5" Type="http://schemas.openxmlformats.org/officeDocument/2006/relationships/image" Target="../media/image53.jp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np.gov.co/" TargetMode="External"/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jp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np.gov.co/" TargetMode="External"/><Relationship Id="rId3" Type="http://schemas.openxmlformats.org/officeDocument/2006/relationships/image" Target="../media/image51.pn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np.gov.co/" TargetMode="External"/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np.gov.co/" TargetMode="External"/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27.png"/><Relationship Id="rId4" Type="http://schemas.openxmlformats.org/officeDocument/2006/relationships/image" Target="../media/image61.png"/><Relationship Id="rId9" Type="http://schemas.openxmlformats.org/officeDocument/2006/relationships/hyperlink" Target="http://www.dnp.gov.co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8287999" cy="10286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2531" y="1702565"/>
            <a:ext cx="9446895" cy="5837175"/>
          </a:xfrm>
          <a:prstGeom prst="rect">
            <a:avLst/>
          </a:prstGeom>
        </p:spPr>
        <p:txBody>
          <a:bodyPr vert="horz" wrap="square" lIns="0" tIns="20003" rIns="0" bIns="0" rtlCol="0" anchor="ctr">
            <a:spAutoFit/>
          </a:bodyPr>
          <a:lstStyle/>
          <a:p>
            <a:pPr marL="19050" algn="l">
              <a:spcBef>
                <a:spcPts val="158"/>
              </a:spcBef>
            </a:pPr>
            <a:r>
              <a:rPr lang="es-ES" sz="5400" dirty="0"/>
              <a:t>Acompañamiento a Plan de Desarrollo Territorial</a:t>
            </a:r>
            <a:br>
              <a:rPr lang="es-ES" sz="5400" dirty="0"/>
            </a:br>
            <a:r>
              <a:rPr lang="es-ES" sz="5400" dirty="0"/>
              <a:t>DEPARTAMENTO DE CÓRDOBA</a:t>
            </a:r>
            <a:br>
              <a:rPr lang="es-ES" sz="5400" dirty="0"/>
            </a:br>
            <a:r>
              <a:rPr lang="es-ES" sz="5400" dirty="0"/>
              <a:t>2024-2027</a:t>
            </a:r>
            <a:br>
              <a:rPr lang="es-ES" sz="5400" dirty="0"/>
            </a:br>
            <a:br>
              <a:rPr lang="es-ES" sz="5400" dirty="0"/>
            </a:br>
            <a:r>
              <a:rPr lang="es-ES" sz="5400" dirty="0"/>
              <a:t>Juntos por el territorio </a:t>
            </a:r>
            <a:br>
              <a:rPr lang="es-ES" sz="5400" dirty="0"/>
            </a:br>
            <a:r>
              <a:rPr lang="es-ES" sz="5400" dirty="0"/>
              <a:t>FASE III </a:t>
            </a:r>
            <a:endParaRPr sz="5400" dirty="0"/>
          </a:p>
        </p:txBody>
      </p:sp>
      <p:sp>
        <p:nvSpPr>
          <p:cNvPr id="4" name="object 4"/>
          <p:cNvSpPr txBox="1"/>
          <p:nvPr/>
        </p:nvSpPr>
        <p:spPr>
          <a:xfrm>
            <a:off x="1202531" y="8298656"/>
            <a:ext cx="11293793" cy="12913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lang="es-ES" sz="2700" dirty="0">
                <a:solidFill>
                  <a:srgbClr val="504F4E"/>
                </a:solidFill>
                <a:latin typeface="Verdana"/>
                <a:cs typeface="Verdana"/>
              </a:rPr>
              <a:t>REGIÓN CARIBE</a:t>
            </a:r>
          </a:p>
          <a:p>
            <a:pPr marL="19050">
              <a:spcBef>
                <a:spcPts val="150"/>
              </a:spcBef>
            </a:pPr>
            <a:r>
              <a:rPr sz="2700" dirty="0" err="1">
                <a:solidFill>
                  <a:srgbClr val="504F4E"/>
                </a:solidFill>
                <a:latin typeface="Verdana"/>
                <a:cs typeface="Verdana"/>
              </a:rPr>
              <a:t>Dirección</a:t>
            </a:r>
            <a:r>
              <a:rPr sz="2700" spc="-19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504F4E"/>
                </a:solidFill>
                <a:latin typeface="Verdana"/>
                <a:cs typeface="Verdana"/>
              </a:rPr>
              <a:t>de</a:t>
            </a:r>
            <a:r>
              <a:rPr sz="2700" spc="-10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504F4E"/>
                </a:solidFill>
                <a:latin typeface="Verdana"/>
                <a:cs typeface="Verdana"/>
              </a:rPr>
              <a:t>Estrategia</a:t>
            </a:r>
            <a:r>
              <a:rPr sz="2700" spc="83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2700" spc="-15" dirty="0">
                <a:solidFill>
                  <a:srgbClr val="504F4E"/>
                </a:solidFill>
                <a:latin typeface="Verdana"/>
                <a:cs typeface="Verdana"/>
              </a:rPr>
              <a:t>Regional</a:t>
            </a:r>
            <a:endParaRPr sz="2700" dirty="0">
              <a:latin typeface="Verdana"/>
              <a:cs typeface="Verdana"/>
            </a:endParaRPr>
          </a:p>
          <a:p>
            <a:pPr marL="19050">
              <a:spcBef>
                <a:spcPts val="30"/>
              </a:spcBef>
            </a:pPr>
            <a:r>
              <a:rPr sz="2700" dirty="0">
                <a:solidFill>
                  <a:srgbClr val="504F4E"/>
                </a:solidFill>
                <a:latin typeface="Verdana"/>
                <a:cs typeface="Verdana"/>
              </a:rPr>
              <a:t>Subdirección</a:t>
            </a:r>
            <a:r>
              <a:rPr sz="2700" spc="-113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504F4E"/>
                </a:solidFill>
                <a:latin typeface="Verdana"/>
                <a:cs typeface="Verdana"/>
              </a:rPr>
              <a:t>General</a:t>
            </a:r>
            <a:r>
              <a:rPr sz="2700" spc="-53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504F4E"/>
                </a:solidFill>
                <a:latin typeface="Verdana"/>
                <a:cs typeface="Verdana"/>
              </a:rPr>
              <a:t>de</a:t>
            </a:r>
            <a:r>
              <a:rPr sz="2700" spc="-113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504F4E"/>
                </a:solidFill>
                <a:latin typeface="Verdana"/>
                <a:cs typeface="Verdana"/>
              </a:rPr>
              <a:t>Descentralización</a:t>
            </a:r>
            <a:r>
              <a:rPr sz="2700" spc="-1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504F4E"/>
                </a:solidFill>
                <a:latin typeface="Verdana"/>
                <a:cs typeface="Verdana"/>
              </a:rPr>
              <a:t>y</a:t>
            </a:r>
            <a:r>
              <a:rPr sz="2700" spc="-210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504F4E"/>
                </a:solidFill>
                <a:latin typeface="Verdana"/>
                <a:cs typeface="Verdana"/>
              </a:rPr>
              <a:t>Desarrollo</a:t>
            </a:r>
            <a:r>
              <a:rPr sz="2700" spc="-45" dirty="0">
                <a:solidFill>
                  <a:srgbClr val="504F4E"/>
                </a:solidFill>
                <a:latin typeface="Verdana"/>
                <a:cs typeface="Verdana"/>
              </a:rPr>
              <a:t> </a:t>
            </a:r>
            <a:r>
              <a:rPr sz="2700" spc="-15" dirty="0">
                <a:solidFill>
                  <a:srgbClr val="504F4E"/>
                </a:solidFill>
                <a:latin typeface="Verdana"/>
                <a:cs typeface="Verdana"/>
              </a:rPr>
              <a:t>Territorial</a:t>
            </a:r>
            <a:endParaRPr sz="27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ángulo: esquinas redondeadas 2">
            <a:extLst>
              <a:ext uri="{FF2B5EF4-FFF2-40B4-BE49-F238E27FC236}">
                <a16:creationId xmlns:a16="http://schemas.microsoft.com/office/drawing/2014/main" id="{79CB5274-4EDF-2F96-325A-2804481F46E1}"/>
              </a:ext>
            </a:extLst>
          </p:cNvPr>
          <p:cNvSpPr/>
          <p:nvPr/>
        </p:nvSpPr>
        <p:spPr>
          <a:xfrm>
            <a:off x="829337" y="2955186"/>
            <a:ext cx="3404885" cy="523757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MX" sz="2400" dirty="0"/>
          </a:p>
          <a:p>
            <a:pPr algn="ctr">
              <a:defRPr/>
            </a:pPr>
            <a:endParaRPr lang="es-MX" sz="2400" dirty="0"/>
          </a:p>
          <a:p>
            <a:pPr algn="ctr">
              <a:defRPr/>
            </a:pPr>
            <a:endParaRPr lang="es-MX" sz="2400" dirty="0"/>
          </a:p>
          <a:p>
            <a:pPr>
              <a:defRPr/>
            </a:pPr>
            <a:r>
              <a:rPr lang="es-MX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Divulgación y difusión ampliada a través de mensajes estratégicos sobre lineamientos y herramientas para la elaboración de los planes de desarrollo.</a:t>
            </a:r>
            <a:endParaRPr lang="es-MX" sz="2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3500492" y="1662213"/>
            <a:ext cx="9929468" cy="149919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21742FAC-A162-4B78-DB68-1C500DE62FDA}"/>
              </a:ext>
            </a:extLst>
          </p:cNvPr>
          <p:cNvSpPr>
            <a:spLocks noGrp="1"/>
          </p:cNvSpPr>
          <p:nvPr/>
        </p:nvSpPr>
        <p:spPr>
          <a:xfrm>
            <a:off x="2738986" y="433340"/>
            <a:ext cx="11990438" cy="1011046"/>
          </a:xfrm>
          <a:prstGeom prst="rect">
            <a:avLst/>
          </a:prstGeom>
        </p:spPr>
        <p:txBody>
          <a:bodyPr vert="horz" wrap="square" lIns="137160" tIns="68580" rIns="137160" bIns="68580" rtlCol="0" anchor="t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defRPr/>
            </a:pPr>
            <a:r>
              <a:rPr lang="es-ES_tradnl" sz="4200" b="1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Mecanismos de llegada a Territorio</a:t>
            </a:r>
          </a:p>
          <a:p>
            <a:pPr algn="ctr">
              <a:lnSpc>
                <a:spcPct val="90000"/>
              </a:lnSpc>
              <a:defRPr/>
            </a:pPr>
            <a:r>
              <a:rPr lang="es-ES_tradnl" sz="210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Acompañamiento a Planes de Desarrollo de las Entidades Territoriales </a:t>
            </a:r>
          </a:p>
        </p:txBody>
      </p:sp>
      <p:sp>
        <p:nvSpPr>
          <p:cNvPr id="35" name="Rectángulo: esquinas redondeadas 3">
            <a:extLst>
              <a:ext uri="{FF2B5EF4-FFF2-40B4-BE49-F238E27FC236}">
                <a16:creationId xmlns:a16="http://schemas.microsoft.com/office/drawing/2014/main" id="{A7DF187E-4643-C9D5-F96F-6B381779FCC4}"/>
              </a:ext>
            </a:extLst>
          </p:cNvPr>
          <p:cNvSpPr/>
          <p:nvPr/>
        </p:nvSpPr>
        <p:spPr>
          <a:xfrm>
            <a:off x="829337" y="1868434"/>
            <a:ext cx="3404885" cy="1086752"/>
          </a:xfrm>
          <a:prstGeom prst="roundRect">
            <a:avLst>
              <a:gd name="adj" fmla="val 0"/>
            </a:avLst>
          </a:prstGeom>
          <a:solidFill>
            <a:srgbClr val="FFCC0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s-MX" sz="24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defTabSz="1371600">
              <a:defRPr/>
            </a:pPr>
            <a:endParaRPr lang="es-MX" sz="24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defTabSz="1371600">
              <a:defRPr/>
            </a:pPr>
            <a:r>
              <a:rPr lang="es-MX" sz="3000" b="1">
                <a:solidFill>
                  <a:schemeClr val="tx1"/>
                </a:solidFill>
                <a:latin typeface="Helvetica"/>
                <a:ea typeface="Verdana" panose="020B0604030504040204" pitchFamily="34" charset="0"/>
              </a:rPr>
              <a:t>General</a:t>
            </a:r>
            <a:endParaRPr lang="es-MX" sz="2700" b="1">
              <a:solidFill>
                <a:schemeClr val="tx1"/>
              </a:solidFill>
              <a:latin typeface="Helvetica"/>
              <a:ea typeface="Verdana" panose="020B0604030504040204" pitchFamily="34" charset="0"/>
            </a:endParaRPr>
          </a:p>
          <a:p>
            <a:pPr algn="ctr" defTabSz="1371600">
              <a:defRPr/>
            </a:pPr>
            <a:endParaRPr lang="es-MX" sz="24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defTabSz="1371600">
              <a:defRPr/>
            </a:pPr>
            <a:endParaRPr lang="es-MX" sz="240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1100468" y="3246158"/>
            <a:ext cx="933318" cy="76388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>
                <a:solidFill>
                  <a:schemeClr val="bg1"/>
                </a:solidFill>
                <a:latin typeface="Arial Black" panose="020B0A04020102020204" pitchFamily="34" charset="0"/>
              </a:rPr>
              <a:t>10</a:t>
            </a:r>
            <a:endParaRPr lang="en-US" sz="27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065148" y="3397263"/>
            <a:ext cx="14975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100">
                <a:latin typeface="Verdana" panose="020B0604030504040204" pitchFamily="34" charset="0"/>
                <a:ea typeface="Verdana" panose="020B0604030504040204" pitchFamily="34" charset="0"/>
              </a:rPr>
              <a:t>Webinar</a:t>
            </a:r>
            <a:endParaRPr lang="en-US" sz="21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0" name="Flecha derecha 39"/>
          <p:cNvSpPr/>
          <p:nvPr/>
        </p:nvSpPr>
        <p:spPr>
          <a:xfrm>
            <a:off x="4765279" y="2236364"/>
            <a:ext cx="8711498" cy="149919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6" name="Flecha derecha 45"/>
          <p:cNvSpPr/>
          <p:nvPr/>
        </p:nvSpPr>
        <p:spPr>
          <a:xfrm>
            <a:off x="8584795" y="2703239"/>
            <a:ext cx="4891982" cy="149919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5" name="Rectángulo: esquinas redondeadas 3">
            <a:extLst>
              <a:ext uri="{FF2B5EF4-FFF2-40B4-BE49-F238E27FC236}">
                <a16:creationId xmlns:a16="http://schemas.microsoft.com/office/drawing/2014/main" id="{A7DF187E-4643-C9D5-F96F-6B381779FCC4}"/>
              </a:ext>
            </a:extLst>
          </p:cNvPr>
          <p:cNvSpPr/>
          <p:nvPr/>
        </p:nvSpPr>
        <p:spPr>
          <a:xfrm>
            <a:off x="8532158" y="2944978"/>
            <a:ext cx="3891990" cy="1086752"/>
          </a:xfrm>
          <a:prstGeom prst="roundRect">
            <a:avLst>
              <a:gd name="adj" fmla="val 0"/>
            </a:avLst>
          </a:prstGeom>
          <a:solidFill>
            <a:schemeClr val="bg2">
              <a:lumMod val="25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s-MX" sz="2400">
              <a:solidFill>
                <a:srgbClr val="E7E6E6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defTabSz="1371600">
              <a:defRPr/>
            </a:pPr>
            <a:endParaRPr lang="es-MX" sz="2400">
              <a:solidFill>
                <a:srgbClr val="E7E6E6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defTabSz="1371600">
              <a:defRPr/>
            </a:pPr>
            <a:r>
              <a:rPr lang="es-MX" sz="3000" b="1">
                <a:solidFill>
                  <a:prstClr val="white"/>
                </a:solidFill>
                <a:latin typeface="Helvetica"/>
                <a:ea typeface="Verdana" panose="020B0604030504040204" pitchFamily="34" charset="0"/>
              </a:rPr>
              <a:t>Individual</a:t>
            </a:r>
            <a:endParaRPr lang="es-MX" sz="2700" b="1">
              <a:solidFill>
                <a:prstClr val="white"/>
              </a:solidFill>
              <a:latin typeface="Helvetica"/>
              <a:ea typeface="Verdana" panose="020B0604030504040204" pitchFamily="34" charset="0"/>
            </a:endParaRPr>
          </a:p>
          <a:p>
            <a:pPr algn="ctr" defTabSz="1371600">
              <a:defRPr/>
            </a:pPr>
            <a:endParaRPr lang="es-MX" sz="2400">
              <a:solidFill>
                <a:srgbClr val="E7E6E6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defTabSz="1371600">
              <a:defRPr/>
            </a:pPr>
            <a:endParaRPr lang="es-MX" sz="2400">
              <a:solidFill>
                <a:srgbClr val="E7E6E6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7" name="Rectángulo: esquinas redondeadas 2">
            <a:extLst>
              <a:ext uri="{FF2B5EF4-FFF2-40B4-BE49-F238E27FC236}">
                <a16:creationId xmlns:a16="http://schemas.microsoft.com/office/drawing/2014/main" id="{79CB5274-4EDF-2F96-325A-2804481F46E1}"/>
              </a:ext>
            </a:extLst>
          </p:cNvPr>
          <p:cNvSpPr/>
          <p:nvPr/>
        </p:nvSpPr>
        <p:spPr>
          <a:xfrm>
            <a:off x="8532158" y="4031729"/>
            <a:ext cx="3891990" cy="416103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MX">
              <a:solidFill>
                <a:schemeClr val="tx1"/>
              </a:solidFill>
            </a:endParaRPr>
          </a:p>
          <a:p>
            <a:endParaRPr lang="es-MX">
              <a:solidFill>
                <a:schemeClr val="tx1"/>
              </a:solidFill>
            </a:endParaRPr>
          </a:p>
          <a:p>
            <a:endParaRPr lang="es-MX">
              <a:solidFill>
                <a:schemeClr val="tx1"/>
              </a:solidFill>
            </a:endParaRPr>
          </a:p>
          <a:p>
            <a:endParaRPr lang="es-MX">
              <a:solidFill>
                <a:schemeClr val="tx1"/>
              </a:solidFill>
            </a:endParaRPr>
          </a:p>
          <a:p>
            <a:r>
              <a:rPr lang="es-MX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Acompañamiento y soporte técnico personalizado a cada entidad territorial en la  construcción de su plan de desarrollo, de manera articulada con actores locales, regionales y nacionales.</a:t>
            </a:r>
          </a:p>
        </p:txBody>
      </p:sp>
      <p:sp>
        <p:nvSpPr>
          <p:cNvPr id="48" name="Rectángulo redondeado 47"/>
          <p:cNvSpPr/>
          <p:nvPr/>
        </p:nvSpPr>
        <p:spPr>
          <a:xfrm>
            <a:off x="8846165" y="4453603"/>
            <a:ext cx="1069037" cy="76388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>
                <a:solidFill>
                  <a:schemeClr val="bg1"/>
                </a:solidFill>
                <a:latin typeface="Arial Black" panose="020B0A04020102020204" pitchFamily="34" charset="0"/>
              </a:rPr>
              <a:t>400</a:t>
            </a:r>
            <a:endParaRPr lang="en-US" sz="27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9" name="Rectángulo: esquinas redondeadas 3">
            <a:extLst>
              <a:ext uri="{FF2B5EF4-FFF2-40B4-BE49-F238E27FC236}">
                <a16:creationId xmlns:a16="http://schemas.microsoft.com/office/drawing/2014/main" id="{A7DF187E-4643-C9D5-F96F-6B381779FCC4}"/>
              </a:ext>
            </a:extLst>
          </p:cNvPr>
          <p:cNvSpPr/>
          <p:nvPr/>
        </p:nvSpPr>
        <p:spPr>
          <a:xfrm>
            <a:off x="4482263" y="2397800"/>
            <a:ext cx="3810686" cy="1086752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s-MX" sz="2400" dirty="0">
              <a:solidFill>
                <a:srgbClr val="E7E6E6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defTabSz="1371600">
              <a:defRPr/>
            </a:pPr>
            <a:endParaRPr lang="es-MX" sz="2400" dirty="0">
              <a:solidFill>
                <a:srgbClr val="E7E6E6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defTabSz="1371600">
              <a:defRPr/>
            </a:pPr>
            <a:r>
              <a:rPr lang="es-MX" sz="3000" b="1" dirty="0">
                <a:solidFill>
                  <a:prstClr val="white"/>
                </a:solidFill>
                <a:latin typeface="Helvetica"/>
                <a:ea typeface="Verdana" panose="020B0604030504040204" pitchFamily="34" charset="0"/>
              </a:rPr>
              <a:t>Grupal</a:t>
            </a:r>
            <a:endParaRPr lang="es-MX" sz="2700" b="1" dirty="0">
              <a:solidFill>
                <a:prstClr val="white"/>
              </a:solidFill>
              <a:latin typeface="Helvetica"/>
              <a:ea typeface="Verdana" panose="020B0604030504040204" pitchFamily="34" charset="0"/>
            </a:endParaRPr>
          </a:p>
          <a:p>
            <a:pPr algn="ctr" defTabSz="1371600">
              <a:defRPr/>
            </a:pPr>
            <a:endParaRPr lang="es-MX" sz="2400" dirty="0">
              <a:solidFill>
                <a:srgbClr val="E7E6E6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defTabSz="1371600">
              <a:defRPr/>
            </a:pPr>
            <a:endParaRPr lang="es-MX" sz="2400" dirty="0">
              <a:solidFill>
                <a:srgbClr val="E7E6E6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Rectángulo: esquinas redondeadas 2">
            <a:extLst>
              <a:ext uri="{FF2B5EF4-FFF2-40B4-BE49-F238E27FC236}">
                <a16:creationId xmlns:a16="http://schemas.microsoft.com/office/drawing/2014/main" id="{79CB5274-4EDF-2F96-325A-2804481F46E1}"/>
              </a:ext>
            </a:extLst>
          </p:cNvPr>
          <p:cNvSpPr/>
          <p:nvPr/>
        </p:nvSpPr>
        <p:spPr>
          <a:xfrm>
            <a:off x="4473432" y="3484550"/>
            <a:ext cx="3819516" cy="470821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MX" dirty="0">
              <a:solidFill>
                <a:schemeClr val="tx1"/>
              </a:solidFill>
            </a:endParaRPr>
          </a:p>
          <a:p>
            <a:endParaRPr lang="es-MX" dirty="0">
              <a:solidFill>
                <a:schemeClr val="tx1"/>
              </a:solidFill>
            </a:endParaRPr>
          </a:p>
          <a:p>
            <a:r>
              <a:rPr lang="es-MX" sz="3000" dirty="0">
                <a:solidFill>
                  <a:schemeClr val="tx1"/>
                </a:solidFill>
              </a:rPr>
              <a:t> </a:t>
            </a:r>
          </a:p>
          <a:p>
            <a:endParaRPr lang="es-MX" sz="2400" dirty="0">
              <a:solidFill>
                <a:schemeClr val="tx1"/>
              </a:solidFill>
            </a:endParaRPr>
          </a:p>
          <a:p>
            <a:endParaRPr lang="es-MX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MX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MX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endParaRPr lang="es-MX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MX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MX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Vinculación a agendas departamentales y regionales: trabajo articulado con las 32  Gobernaciones. </a:t>
            </a:r>
          </a:p>
          <a:p>
            <a:r>
              <a:rPr lang="es-MX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Presentación a grupos de entidades territoriales y soporte en la construcción de los planes de desarrollo territorial.</a:t>
            </a:r>
          </a:p>
          <a:p>
            <a:endParaRPr lang="es-MX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MX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2" name="Rectángulo redondeado 41"/>
          <p:cNvSpPr/>
          <p:nvPr/>
        </p:nvSpPr>
        <p:spPr>
          <a:xfrm>
            <a:off x="4678302" y="3604470"/>
            <a:ext cx="974664" cy="61988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>
                <a:solidFill>
                  <a:schemeClr val="bg1"/>
                </a:solidFill>
                <a:latin typeface="Arial Black" panose="020B0A04020102020204" pitchFamily="34" charset="0"/>
              </a:rPr>
              <a:t>38</a:t>
            </a:r>
            <a:endParaRPr lang="en-US" sz="27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5727241" y="3412491"/>
            <a:ext cx="26828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Jornadas subregionales con municipios</a:t>
            </a:r>
          </a:p>
          <a:p>
            <a:r>
              <a:rPr lang="es-MX" b="1" dirty="0">
                <a:latin typeface="Verdana" panose="020B0604030504040204" pitchFamily="34" charset="0"/>
                <a:ea typeface="Verdana" panose="020B0604030504040204" pitchFamily="34" charset="0"/>
              </a:rPr>
              <a:t>Montería</a:t>
            </a:r>
          </a:p>
          <a:p>
            <a:r>
              <a:rPr lang="es-MX" b="1" dirty="0">
                <a:latin typeface="Verdana" panose="020B0604030504040204" pitchFamily="34" charset="0"/>
                <a:ea typeface="Verdana" panose="020B0604030504040204" pitchFamily="34" charset="0"/>
              </a:rPr>
              <a:t>07 y 08 de Feb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9" name="Rectángulo 48"/>
          <p:cNvSpPr/>
          <p:nvPr/>
        </p:nvSpPr>
        <p:spPr>
          <a:xfrm>
            <a:off x="10035474" y="4453603"/>
            <a:ext cx="19906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100">
                <a:latin typeface="Verdana" panose="020B0604030504040204" pitchFamily="34" charset="0"/>
                <a:ea typeface="Verdana" panose="020B0604030504040204" pitchFamily="34" charset="0"/>
              </a:rPr>
              <a:t>Municipios</a:t>
            </a:r>
          </a:p>
          <a:p>
            <a:r>
              <a:rPr lang="es-MX" sz="2100">
                <a:latin typeface="Verdana" panose="020B0604030504040204" pitchFamily="34" charset="0"/>
                <a:ea typeface="Verdana" panose="020B0604030504040204" pitchFamily="34" charset="0"/>
              </a:rPr>
              <a:t>Focalizados*</a:t>
            </a:r>
            <a:endParaRPr lang="en-US" sz="21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3" name="Flecha derecha 52"/>
          <p:cNvSpPr/>
          <p:nvPr/>
        </p:nvSpPr>
        <p:spPr>
          <a:xfrm>
            <a:off x="727588" y="7869617"/>
            <a:ext cx="12749189" cy="1499190"/>
          </a:xfrm>
          <a:prstGeom prst="rightArrow">
            <a:avLst/>
          </a:prstGeom>
          <a:solidFill>
            <a:srgbClr val="B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 b="1">
                <a:solidFill>
                  <a:schemeClr val="bg1"/>
                </a:solidFill>
              </a:rPr>
              <a:t>Línea de atención para la construcción de los PDT</a:t>
            </a:r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4960EE98-394A-1D87-7B16-72448252F8C9}"/>
              </a:ext>
            </a:extLst>
          </p:cNvPr>
          <p:cNvSpPr txBox="1"/>
          <p:nvPr/>
        </p:nvSpPr>
        <p:spPr>
          <a:xfrm>
            <a:off x="727588" y="9493043"/>
            <a:ext cx="16458416" cy="380873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>
              <a:defRPr/>
            </a:pPr>
            <a:r>
              <a:rPr lang="es-CO" sz="1575" ker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*La focalización está diseñada con base en la metodología de capacidades que desarrolló el DNP, de acuerdo el art. 40 de la Ley 2294 de 2023</a:t>
            </a:r>
            <a:endParaRPr lang="es-CO" sz="1575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5" name="Rectángulo redondeado 54"/>
          <p:cNvSpPr/>
          <p:nvPr/>
        </p:nvSpPr>
        <p:spPr>
          <a:xfrm>
            <a:off x="13765018" y="2053856"/>
            <a:ext cx="1306283" cy="7638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>
                <a:solidFill>
                  <a:schemeClr val="bg1"/>
                </a:solidFill>
                <a:latin typeface="Arial Black" panose="020B0A04020102020204" pitchFamily="34" charset="0"/>
              </a:rPr>
              <a:t>32</a:t>
            </a:r>
            <a:endParaRPr lang="en-US" sz="27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6" name="Rectángulo redondeado 55"/>
          <p:cNvSpPr/>
          <p:nvPr/>
        </p:nvSpPr>
        <p:spPr>
          <a:xfrm>
            <a:off x="13765018" y="3030551"/>
            <a:ext cx="1306283" cy="76388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>
                <a:solidFill>
                  <a:schemeClr val="bg1"/>
                </a:solidFill>
                <a:latin typeface="Arial Black" panose="020B0A04020102020204" pitchFamily="34" charset="0"/>
              </a:rPr>
              <a:t>1102</a:t>
            </a:r>
            <a:endParaRPr lang="en-US" sz="27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15193357" y="2204961"/>
            <a:ext cx="23822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100">
                <a:latin typeface="Verdana" panose="020B0604030504040204" pitchFamily="34" charset="0"/>
                <a:ea typeface="Verdana" panose="020B0604030504040204" pitchFamily="34" charset="0"/>
              </a:rPr>
              <a:t>Departamentos</a:t>
            </a:r>
            <a:endParaRPr lang="en-US" sz="21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8" name="Rectángulo 57"/>
          <p:cNvSpPr/>
          <p:nvPr/>
        </p:nvSpPr>
        <p:spPr>
          <a:xfrm>
            <a:off x="15193357" y="3166430"/>
            <a:ext cx="23822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100">
                <a:latin typeface="Verdana" panose="020B0604030504040204" pitchFamily="34" charset="0"/>
                <a:ea typeface="Verdana" panose="020B0604030504040204" pitchFamily="34" charset="0"/>
              </a:rPr>
              <a:t>Municipios</a:t>
            </a:r>
            <a:endParaRPr lang="en-US" sz="21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ángulo redondeado 41">
            <a:extLst>
              <a:ext uri="{FF2B5EF4-FFF2-40B4-BE49-F238E27FC236}">
                <a16:creationId xmlns:a16="http://schemas.microsoft.com/office/drawing/2014/main" id="{863E4977-E7F1-06FC-CB50-327A6248F80A}"/>
              </a:ext>
            </a:extLst>
          </p:cNvPr>
          <p:cNvSpPr/>
          <p:nvPr/>
        </p:nvSpPr>
        <p:spPr>
          <a:xfrm>
            <a:off x="4729575" y="4972331"/>
            <a:ext cx="974664" cy="61988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700" dirty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en-US" sz="27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C8291A6-6BA8-E90E-88B3-A25E80CE1A34}"/>
              </a:ext>
            </a:extLst>
          </p:cNvPr>
          <p:cNvSpPr/>
          <p:nvPr/>
        </p:nvSpPr>
        <p:spPr>
          <a:xfrm>
            <a:off x="5713881" y="4890207"/>
            <a:ext cx="2451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>
                <a:latin typeface="Verdana" panose="020B0604030504040204" pitchFamily="34" charset="0"/>
                <a:ea typeface="Verdana" panose="020B0604030504040204" pitchFamily="34" charset="0"/>
              </a:rPr>
              <a:t>Jornada  con gobernaciones y Ciudades Capitales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 descr="Mapa de Colombia | Colombia map, Geography map, English phrases">
            <a:extLst>
              <a:ext uri="{FF2B5EF4-FFF2-40B4-BE49-F238E27FC236}">
                <a16:creationId xmlns:a16="http://schemas.microsoft.com/office/drawing/2014/main" id="{42F7ADCD-5415-D96D-1E52-63E3A5BE0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951" y="4169045"/>
            <a:ext cx="3471569" cy="478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786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44C8CEAA-E6C9-34CD-4D6D-96FC3106ACD1}"/>
              </a:ext>
            </a:extLst>
          </p:cNvPr>
          <p:cNvSpPr txBox="1"/>
          <p:nvPr/>
        </p:nvSpPr>
        <p:spPr>
          <a:xfrm>
            <a:off x="7242467" y="1766456"/>
            <a:ext cx="920634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27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Planes de Desarrollo Territorial consistentes, viables y participativos, formulados con visión estratégica y orientados por los principios de autonomía territorial, desarrollo armónico de las regiones, concurrencia y complementariedad.</a:t>
            </a:r>
            <a:endParaRPr lang="es-CO" sz="270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B61FEDC-2EC1-AAB7-4D3A-0A47B87B1744}"/>
              </a:ext>
            </a:extLst>
          </p:cNvPr>
          <p:cNvSpPr txBox="1"/>
          <p:nvPr/>
        </p:nvSpPr>
        <p:spPr>
          <a:xfrm>
            <a:off x="6722918" y="3999721"/>
            <a:ext cx="9725894" cy="5852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CO" sz="27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Proporcionar orientaciones técnicas, metodológicas y operativas que guían el proceso de formulación de los planes de desarrollo de las entidades territoriales. </a:t>
            </a:r>
            <a:endParaRPr lang="es-CO" sz="24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algn="just">
              <a:lnSpc>
                <a:spcPct val="107000"/>
              </a:lnSpc>
            </a:pPr>
            <a:r>
              <a:rPr lang="es-CO" sz="27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24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CO" sz="27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Promover el uso y apropiación de herramientas, instrumentos e información de apoyo para la formulación de los planes de desarrollo de los gobiernos municipales, distritales y departamentales. </a:t>
            </a:r>
            <a:endParaRPr lang="es-CO" sz="24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>
              <a:lnSpc>
                <a:spcPct val="107000"/>
              </a:lnSpc>
            </a:pPr>
            <a:r>
              <a:rPr lang="es-CO" sz="27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24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7000"/>
              </a:lnSpc>
              <a:spcAft>
                <a:spcPts val="1200"/>
              </a:spcAft>
              <a:buFont typeface="Calibri" panose="020F0502020204030204" pitchFamily="34" charset="0"/>
              <a:buChar char="-"/>
            </a:pPr>
            <a:r>
              <a:rPr lang="es-CO" sz="27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Generar espacios concurrentes entre orientadas al reconocimiento de las apuestas estratégicas de desarrollo territorial y la concurrencia de las entidades del nivel nacional, departamental y municipal.</a:t>
            </a:r>
            <a:endParaRPr lang="es-CO" sz="24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371BAF7-050A-0602-53BA-C0FBDDA10C1E}"/>
              </a:ext>
            </a:extLst>
          </p:cNvPr>
          <p:cNvCxnSpPr/>
          <p:nvPr/>
        </p:nvCxnSpPr>
        <p:spPr>
          <a:xfrm>
            <a:off x="6483927" y="1558637"/>
            <a:ext cx="0" cy="8338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62D2CB7E-DEAB-43A2-A149-65FC42C5A1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14" t="34667" r="24683" b="13546"/>
          <a:stretch/>
        </p:blipFill>
        <p:spPr>
          <a:xfrm>
            <a:off x="0" y="0"/>
            <a:ext cx="19073706" cy="10537371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7E09C7A6-F23E-E353-1A2A-913184DF6321}"/>
              </a:ext>
            </a:extLst>
          </p:cNvPr>
          <p:cNvSpPr/>
          <p:nvPr/>
        </p:nvSpPr>
        <p:spPr>
          <a:xfrm>
            <a:off x="0" y="0"/>
            <a:ext cx="18869892" cy="10537371"/>
          </a:xfrm>
          <a:prstGeom prst="rect">
            <a:avLst/>
          </a:prstGeom>
          <a:solidFill>
            <a:srgbClr val="203864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4200" b="1" spc="-233">
              <a:solidFill>
                <a:srgbClr val="FFFFFF"/>
              </a:solidFill>
              <a:latin typeface="Verdana"/>
            </a:endParaRPr>
          </a:p>
        </p:txBody>
      </p:sp>
      <p:pic>
        <p:nvPicPr>
          <p:cNvPr id="1028" name="Picture 4" descr="Icono&#10;&#10;Descripción generada automáticamente">
            <a:extLst>
              <a:ext uri="{FF2B5EF4-FFF2-40B4-BE49-F238E27FC236}">
                <a16:creationId xmlns:a16="http://schemas.microsoft.com/office/drawing/2014/main" id="{98F2F455-ECF2-AB23-0DDE-2D053AC3E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37" y="5836799"/>
            <a:ext cx="6387336" cy="638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0D25C84B-7638-0AFB-628C-620C9D16E6DA}"/>
              </a:ext>
            </a:extLst>
          </p:cNvPr>
          <p:cNvSpPr/>
          <p:nvPr/>
        </p:nvSpPr>
        <p:spPr>
          <a:xfrm>
            <a:off x="3210801" y="3617085"/>
            <a:ext cx="14658966" cy="47198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s-CO" sz="3600" b="1" spc="-233">
              <a:solidFill>
                <a:srgbClr val="FFFFFF"/>
              </a:solidFill>
              <a:latin typeface="Verdana"/>
            </a:endParaRPr>
          </a:p>
          <a:p>
            <a:pPr algn="just"/>
            <a:r>
              <a:rPr lang="es-CO" sz="3600" b="1" spc="-233">
                <a:solidFill>
                  <a:srgbClr val="FFFFFF"/>
                </a:solidFill>
                <a:latin typeface="Verdana"/>
              </a:rPr>
              <a:t>Planes de Desarrollo Territorial consistentes, viables y participativos, formulados con visión estratégica y orientados por los principios de autonomía territorial, desarrollo armónico de las regiones, concurrencia y complementariedad.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9B2483F-628C-B338-191A-D47EF63EA984}"/>
              </a:ext>
            </a:extLst>
          </p:cNvPr>
          <p:cNvSpPr txBox="1"/>
          <p:nvPr/>
        </p:nvSpPr>
        <p:spPr>
          <a:xfrm>
            <a:off x="700088" y="918851"/>
            <a:ext cx="9629775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" marR="7620" defTabSz="1371600">
              <a:lnSpc>
                <a:spcPct val="79800"/>
              </a:lnSpc>
              <a:spcBef>
                <a:spcPts val="1973"/>
              </a:spcBef>
              <a:defRPr/>
            </a:pPr>
            <a:r>
              <a:rPr lang="es-MX" sz="5400" b="1" spc="-233">
                <a:solidFill>
                  <a:srgbClr val="FFFFFF"/>
                </a:solidFill>
                <a:latin typeface="Verdana"/>
                <a:cs typeface="Verdana"/>
              </a:rPr>
              <a:t>RESULTADO ESPERADO</a:t>
            </a: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47BDD945-0BAE-D531-2E67-F732C9A5CB07}"/>
              </a:ext>
            </a:extLst>
          </p:cNvPr>
          <p:cNvCxnSpPr>
            <a:cxnSpLocks/>
          </p:cNvCxnSpPr>
          <p:nvPr/>
        </p:nvCxnSpPr>
        <p:spPr>
          <a:xfrm flipV="1">
            <a:off x="700088" y="1939626"/>
            <a:ext cx="10885776" cy="20976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" name="Picture 4" descr="Icono&#10;&#10;Descripción generada automáticamente">
            <a:extLst>
              <a:ext uri="{FF2B5EF4-FFF2-40B4-BE49-F238E27FC236}">
                <a16:creationId xmlns:a16="http://schemas.microsoft.com/office/drawing/2014/main" id="{43F74285-B344-D4D8-33F2-207BE240C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2347621" y="-1754448"/>
            <a:ext cx="6387336" cy="638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360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1480" y="227372"/>
            <a:ext cx="10184130" cy="1317668"/>
          </a:xfrm>
          <a:prstGeom prst="rect">
            <a:avLst/>
          </a:prstGeom>
        </p:spPr>
        <p:txBody>
          <a:bodyPr vert="horz" wrap="square" lIns="0" tIns="24765" rIns="0" bIns="0" rtlCol="0" anchor="ctr">
            <a:spAutoFit/>
          </a:bodyPr>
          <a:lstStyle/>
          <a:p>
            <a:pPr marL="19050">
              <a:lnSpc>
                <a:spcPct val="100000"/>
              </a:lnSpc>
              <a:spcBef>
                <a:spcPts val="195"/>
              </a:spcBef>
            </a:pPr>
            <a:r>
              <a:rPr dirty="0"/>
              <a:t>Distribución</a:t>
            </a:r>
            <a:r>
              <a:rPr spc="323" dirty="0"/>
              <a:t> </a:t>
            </a:r>
            <a:r>
              <a:rPr dirty="0"/>
              <a:t>del</a:t>
            </a:r>
            <a:r>
              <a:rPr spc="180" dirty="0"/>
              <a:t> </a:t>
            </a:r>
            <a:r>
              <a:rPr dirty="0"/>
              <a:t>Equipo</a:t>
            </a:r>
            <a:r>
              <a:rPr spc="315" dirty="0"/>
              <a:t> </a:t>
            </a:r>
            <a:r>
              <a:rPr spc="-15" dirty="0"/>
              <a:t>Territorial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6275" y="2085976"/>
            <a:ext cx="9686925" cy="71862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36844" y="2147411"/>
            <a:ext cx="1503045" cy="1888659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734376">
              <a:spcBef>
                <a:spcPts val="188"/>
              </a:spcBef>
            </a:pPr>
            <a:r>
              <a:rPr sz="1425" b="1" spc="-15" dirty="0">
                <a:solidFill>
                  <a:srgbClr val="FFFFFF"/>
                </a:solidFill>
                <a:latin typeface="Verdana"/>
                <a:cs typeface="Verdana"/>
              </a:rPr>
              <a:t>Caribe</a:t>
            </a:r>
            <a:endParaRPr sz="1425">
              <a:latin typeface="Verdana"/>
              <a:cs typeface="Verdana"/>
            </a:endParaRPr>
          </a:p>
          <a:p>
            <a:pPr marL="447675" indent="-428625">
              <a:spcBef>
                <a:spcPts val="1290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A</a:t>
            </a:r>
            <a:r>
              <a:rPr sz="975" spc="-127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T</a:t>
            </a:r>
            <a:r>
              <a:rPr sz="975" spc="-165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LÁNTICO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75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C</a:t>
            </a:r>
            <a:r>
              <a:rPr sz="975" spc="-135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E</a:t>
            </a:r>
            <a:r>
              <a:rPr sz="975" spc="-180" dirty="0">
                <a:latin typeface="Verdana"/>
                <a:cs typeface="Verdana"/>
              </a:rPr>
              <a:t> </a:t>
            </a:r>
            <a:r>
              <a:rPr sz="975" spc="-38" dirty="0">
                <a:latin typeface="Verdana"/>
                <a:cs typeface="Verdana"/>
              </a:rPr>
              <a:t>SAR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180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BO</a:t>
            </a:r>
            <a:r>
              <a:rPr sz="975" spc="-8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LIVAR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6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SU</a:t>
            </a:r>
            <a:r>
              <a:rPr sz="975" spc="-120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C</a:t>
            </a:r>
            <a:r>
              <a:rPr sz="975" spc="-68" dirty="0">
                <a:latin typeface="Verdana"/>
                <a:cs typeface="Verdana"/>
              </a:rPr>
              <a:t> </a:t>
            </a:r>
            <a:r>
              <a:rPr sz="975" spc="-38" dirty="0">
                <a:latin typeface="Verdana"/>
                <a:cs typeface="Verdana"/>
              </a:rPr>
              <a:t>RE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6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C</a:t>
            </a:r>
            <a:r>
              <a:rPr sz="975" spc="-127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Ó</a:t>
            </a:r>
            <a:r>
              <a:rPr sz="975" spc="-105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RDOBA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75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M</a:t>
            </a:r>
            <a:r>
              <a:rPr sz="975" spc="-150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A</a:t>
            </a:r>
            <a:r>
              <a:rPr sz="975" spc="-90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GDA</a:t>
            </a:r>
            <a:r>
              <a:rPr sz="975" spc="-233" dirty="0">
                <a:latin typeface="Verdana"/>
                <a:cs typeface="Verdana"/>
              </a:rPr>
              <a:t> </a:t>
            </a:r>
            <a:r>
              <a:rPr sz="975" spc="-30" dirty="0">
                <a:latin typeface="Verdana"/>
                <a:cs typeface="Verdana"/>
              </a:rPr>
              <a:t>LENA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6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LA</a:t>
            </a:r>
            <a:r>
              <a:rPr sz="975" spc="217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GUAJIRA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180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spc="30" dirty="0">
                <a:latin typeface="Verdana"/>
                <a:cs typeface="Verdana"/>
              </a:rPr>
              <a:t>SA</a:t>
            </a:r>
            <a:r>
              <a:rPr sz="975" spc="-90" dirty="0">
                <a:latin typeface="Verdana"/>
                <a:cs typeface="Verdana"/>
              </a:rPr>
              <a:t> </a:t>
            </a:r>
            <a:r>
              <a:rPr sz="975" spc="30" dirty="0">
                <a:latin typeface="Verdana"/>
                <a:cs typeface="Verdana"/>
              </a:rPr>
              <a:t>N</a:t>
            </a:r>
            <a:r>
              <a:rPr sz="975" spc="127" dirty="0">
                <a:latin typeface="Verdana"/>
                <a:cs typeface="Verdana"/>
              </a:rPr>
              <a:t> </a:t>
            </a:r>
            <a:r>
              <a:rPr sz="975" spc="30" dirty="0">
                <a:latin typeface="Verdana"/>
                <a:cs typeface="Verdana"/>
              </a:rPr>
              <a:t>ANDRÉS</a:t>
            </a:r>
            <a:r>
              <a:rPr sz="975" spc="-75" dirty="0">
                <a:latin typeface="Verdana"/>
                <a:cs typeface="Verdana"/>
              </a:rPr>
              <a:t> Y</a:t>
            </a:r>
            <a:endParaRPr sz="975">
              <a:latin typeface="Verdana"/>
              <a:cs typeface="Verdana"/>
            </a:endParaRPr>
          </a:p>
          <a:p>
            <a:pPr marL="447675">
              <a:spcBef>
                <a:spcPts val="68"/>
              </a:spcBef>
            </a:pPr>
            <a:r>
              <a:rPr sz="975" dirty="0">
                <a:latin typeface="Verdana"/>
                <a:cs typeface="Verdana"/>
              </a:rPr>
              <a:t>P</a:t>
            </a:r>
            <a:r>
              <a:rPr sz="975" spc="-150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ROVIDENCIA</a:t>
            </a:r>
            <a:endParaRPr sz="975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46307" y="6039898"/>
            <a:ext cx="1740218" cy="107978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663893">
              <a:spcBef>
                <a:spcPts val="150"/>
              </a:spcBef>
            </a:pPr>
            <a:r>
              <a:rPr sz="1575" b="1" spc="-15" dirty="0">
                <a:solidFill>
                  <a:srgbClr val="FFFFFF"/>
                </a:solidFill>
                <a:latin typeface="Verdana"/>
                <a:cs typeface="Verdana"/>
              </a:rPr>
              <a:t>Pacífico</a:t>
            </a:r>
            <a:endParaRPr sz="1575">
              <a:latin typeface="Verdana"/>
              <a:cs typeface="Verdana"/>
            </a:endParaRPr>
          </a:p>
          <a:p>
            <a:pPr marL="447675" indent="-428625">
              <a:spcBef>
                <a:spcPts val="129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C</a:t>
            </a:r>
            <a:r>
              <a:rPr sz="975" spc="-127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H</a:t>
            </a:r>
            <a:r>
              <a:rPr sz="975" spc="-188" dirty="0">
                <a:latin typeface="Verdana"/>
                <a:cs typeface="Verdana"/>
              </a:rPr>
              <a:t> </a:t>
            </a:r>
            <a:r>
              <a:rPr sz="975" spc="-38" dirty="0">
                <a:latin typeface="Verdana"/>
                <a:cs typeface="Verdana"/>
              </a:rPr>
              <a:t>OCÓ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6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V</a:t>
            </a:r>
            <a:r>
              <a:rPr sz="975" spc="-90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A</a:t>
            </a:r>
            <a:r>
              <a:rPr sz="975" spc="-90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LLE</a:t>
            </a:r>
            <a:r>
              <a:rPr sz="975" spc="-23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DEL</a:t>
            </a:r>
            <a:r>
              <a:rPr sz="975" spc="90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CAUCA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180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C</a:t>
            </a:r>
            <a:r>
              <a:rPr sz="975" spc="-143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A</a:t>
            </a:r>
            <a:r>
              <a:rPr sz="975" spc="-120" dirty="0">
                <a:latin typeface="Verdana"/>
                <a:cs typeface="Verdana"/>
              </a:rPr>
              <a:t> </a:t>
            </a:r>
            <a:r>
              <a:rPr sz="975" spc="-38" dirty="0">
                <a:latin typeface="Verdana"/>
                <a:cs typeface="Verdana"/>
              </a:rPr>
              <a:t>UCA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75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N</a:t>
            </a:r>
            <a:r>
              <a:rPr sz="975" spc="-195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A</a:t>
            </a:r>
            <a:r>
              <a:rPr sz="975" spc="-120" dirty="0">
                <a:latin typeface="Verdana"/>
                <a:cs typeface="Verdana"/>
              </a:rPr>
              <a:t> </a:t>
            </a:r>
            <a:r>
              <a:rPr sz="975" spc="-30" dirty="0">
                <a:latin typeface="Verdana"/>
                <a:cs typeface="Verdana"/>
              </a:rPr>
              <a:t>RIÑO</a:t>
            </a:r>
            <a:endParaRPr sz="975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7828" y="4832032"/>
            <a:ext cx="1297304" cy="675506"/>
          </a:xfrm>
          <a:prstGeom prst="rect">
            <a:avLst/>
          </a:prstGeom>
        </p:spPr>
        <p:txBody>
          <a:bodyPr vert="horz" wrap="square" lIns="0" tIns="23813" rIns="0" bIns="0" rtlCol="0">
            <a:spAutoFit/>
          </a:bodyPr>
          <a:lstStyle/>
          <a:p>
            <a:pPr marL="447675" indent="-428625">
              <a:spcBef>
                <a:spcPts val="18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A</a:t>
            </a:r>
            <a:r>
              <a:rPr sz="975" spc="-127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N</a:t>
            </a:r>
            <a:r>
              <a:rPr sz="975" spc="-188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TIOQUIA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6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C</a:t>
            </a:r>
            <a:r>
              <a:rPr sz="975" spc="-143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A</a:t>
            </a:r>
            <a:r>
              <a:rPr sz="975" spc="-120" dirty="0">
                <a:latin typeface="Verdana"/>
                <a:cs typeface="Verdana"/>
              </a:rPr>
              <a:t> </a:t>
            </a:r>
            <a:r>
              <a:rPr sz="975" spc="-30" dirty="0">
                <a:latin typeface="Verdana"/>
                <a:cs typeface="Verdana"/>
              </a:rPr>
              <a:t>LDAS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180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RI</a:t>
            </a:r>
            <a:r>
              <a:rPr sz="975" spc="-98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SARALDA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6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Q</a:t>
            </a:r>
            <a:r>
              <a:rPr sz="975" spc="-113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U</a:t>
            </a:r>
            <a:r>
              <a:rPr sz="975" spc="-165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INDÍO</a:t>
            </a:r>
            <a:endParaRPr sz="975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28768" y="4455794"/>
            <a:ext cx="2369820" cy="2269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1350" b="1" spc="-15" dirty="0">
                <a:solidFill>
                  <a:srgbClr val="FFFFFF"/>
                </a:solidFill>
                <a:latin typeface="Verdana"/>
                <a:cs typeface="Verdana"/>
              </a:rPr>
              <a:t>Antioquia</a:t>
            </a:r>
            <a:r>
              <a:rPr sz="1350" b="1" spc="20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350" b="1" spc="-6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b="1" dirty="0">
                <a:solidFill>
                  <a:srgbClr val="FFFFFF"/>
                </a:solidFill>
                <a:latin typeface="Verdana"/>
                <a:cs typeface="Verdana"/>
              </a:rPr>
              <a:t>Eje</a:t>
            </a:r>
            <a:r>
              <a:rPr sz="1350" b="1" spc="-8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50" b="1" spc="-15" dirty="0">
                <a:solidFill>
                  <a:srgbClr val="FFFFFF"/>
                </a:solidFill>
                <a:latin typeface="Verdana"/>
                <a:cs typeface="Verdana"/>
              </a:rPr>
              <a:t>Cafetero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52404" y="7937182"/>
            <a:ext cx="1784033" cy="107978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91478">
              <a:spcBef>
                <a:spcPts val="150"/>
              </a:spcBef>
            </a:pPr>
            <a:r>
              <a:rPr sz="1575" b="1" dirty="0">
                <a:solidFill>
                  <a:srgbClr val="FFFFFF"/>
                </a:solidFill>
                <a:latin typeface="Verdana"/>
                <a:cs typeface="Verdana"/>
              </a:rPr>
              <a:t>Centro</a:t>
            </a:r>
            <a:r>
              <a:rPr sz="1575" b="1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75" b="1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575" b="1" spc="3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75" b="1" spc="-38" dirty="0">
                <a:solidFill>
                  <a:srgbClr val="FFFFFF"/>
                </a:solidFill>
                <a:latin typeface="Verdana"/>
                <a:cs typeface="Verdana"/>
              </a:rPr>
              <a:t>Sur</a:t>
            </a:r>
            <a:endParaRPr sz="1575">
              <a:latin typeface="Verdana"/>
              <a:cs typeface="Verdana"/>
            </a:endParaRPr>
          </a:p>
          <a:p>
            <a:pPr marL="447675" indent="-428625">
              <a:spcBef>
                <a:spcPts val="1343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T</a:t>
            </a:r>
            <a:r>
              <a:rPr sz="975" spc="-165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O</a:t>
            </a:r>
            <a:r>
              <a:rPr sz="975" spc="-113" dirty="0">
                <a:latin typeface="Verdana"/>
                <a:cs typeface="Verdana"/>
              </a:rPr>
              <a:t> </a:t>
            </a:r>
            <a:r>
              <a:rPr sz="975" spc="-30" dirty="0">
                <a:latin typeface="Verdana"/>
                <a:cs typeface="Verdana"/>
              </a:rPr>
              <a:t>LIMA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6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H</a:t>
            </a:r>
            <a:r>
              <a:rPr sz="975" spc="-195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U</a:t>
            </a:r>
            <a:r>
              <a:rPr sz="975" spc="-158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I</a:t>
            </a:r>
            <a:r>
              <a:rPr sz="975" spc="-188" dirty="0">
                <a:latin typeface="Verdana"/>
                <a:cs typeface="Verdana"/>
              </a:rPr>
              <a:t> </a:t>
            </a:r>
            <a:r>
              <a:rPr sz="975" spc="-53" dirty="0">
                <a:latin typeface="Verdana"/>
                <a:cs typeface="Verdana"/>
              </a:rPr>
              <a:t>LA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180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C</a:t>
            </a:r>
            <a:r>
              <a:rPr sz="975" spc="-135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AQUETÁ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6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P</a:t>
            </a:r>
            <a:r>
              <a:rPr sz="975" spc="-143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U</a:t>
            </a:r>
            <a:r>
              <a:rPr sz="975" spc="-165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TUMAYO</a:t>
            </a:r>
            <a:endParaRPr sz="975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72518" y="7066121"/>
            <a:ext cx="1676400" cy="109260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80073">
              <a:spcBef>
                <a:spcPts val="150"/>
              </a:spcBef>
            </a:pPr>
            <a:r>
              <a:rPr sz="1575" b="1" spc="-30" dirty="0">
                <a:solidFill>
                  <a:srgbClr val="FFFFFF"/>
                </a:solidFill>
                <a:latin typeface="Verdana"/>
                <a:cs typeface="Verdana"/>
              </a:rPr>
              <a:t>Amazonía</a:t>
            </a:r>
            <a:endParaRPr sz="1575">
              <a:latin typeface="Verdana"/>
              <a:cs typeface="Verdana"/>
            </a:endParaRPr>
          </a:p>
          <a:p>
            <a:pPr marL="447675" indent="-428625">
              <a:spcBef>
                <a:spcPts val="1350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A</a:t>
            </a:r>
            <a:r>
              <a:rPr sz="975" spc="-135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MAZONAS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6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spc="83" dirty="0">
                <a:latin typeface="Verdana"/>
                <a:cs typeface="Verdana"/>
              </a:rPr>
              <a:t>GU</a:t>
            </a:r>
            <a:r>
              <a:rPr sz="975" spc="-188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AVIARE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18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spc="83" dirty="0">
                <a:latin typeface="Verdana"/>
                <a:cs typeface="Verdana"/>
              </a:rPr>
              <a:t>GU</a:t>
            </a:r>
            <a:r>
              <a:rPr sz="975" spc="-188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AINÍA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6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V</a:t>
            </a:r>
            <a:r>
              <a:rPr sz="975" spc="-135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AUPÉS</a:t>
            </a:r>
            <a:endParaRPr sz="975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37239" y="5232559"/>
            <a:ext cx="1473516" cy="107978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734376">
              <a:spcBef>
                <a:spcPts val="150"/>
              </a:spcBef>
            </a:pPr>
            <a:r>
              <a:rPr sz="1575" b="1" spc="-15" dirty="0">
                <a:latin typeface="Verdana"/>
                <a:cs typeface="Verdana"/>
              </a:rPr>
              <a:t>Llanos</a:t>
            </a:r>
            <a:endParaRPr sz="1575">
              <a:latin typeface="Verdana"/>
              <a:cs typeface="Verdana"/>
            </a:endParaRPr>
          </a:p>
          <a:p>
            <a:pPr marL="446723" indent="-427673">
              <a:spcBef>
                <a:spcPts val="1320"/>
              </a:spcBef>
              <a:buFont typeface="Arial MT"/>
              <a:buChar char="•"/>
              <a:tabLst>
                <a:tab pos="446723" algn="l"/>
              </a:tabLst>
            </a:pPr>
            <a:r>
              <a:rPr sz="975" dirty="0">
                <a:latin typeface="Verdana"/>
                <a:cs typeface="Verdana"/>
              </a:rPr>
              <a:t>M</a:t>
            </a:r>
            <a:r>
              <a:rPr sz="975" spc="-165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E</a:t>
            </a:r>
            <a:r>
              <a:rPr sz="975" spc="-188" dirty="0">
                <a:latin typeface="Verdana"/>
                <a:cs typeface="Verdana"/>
              </a:rPr>
              <a:t> </a:t>
            </a:r>
            <a:r>
              <a:rPr sz="975" spc="-38" dirty="0">
                <a:latin typeface="Verdana"/>
                <a:cs typeface="Verdana"/>
              </a:rPr>
              <a:t>TA</a:t>
            </a:r>
            <a:endParaRPr sz="975">
              <a:latin typeface="Verdana"/>
              <a:cs typeface="Verdana"/>
            </a:endParaRPr>
          </a:p>
          <a:p>
            <a:pPr marL="446723" indent="-427673">
              <a:spcBef>
                <a:spcPts val="68"/>
              </a:spcBef>
              <a:buFont typeface="Arial MT"/>
              <a:buChar char="•"/>
              <a:tabLst>
                <a:tab pos="446723" algn="l"/>
              </a:tabLst>
            </a:pPr>
            <a:r>
              <a:rPr sz="975" dirty="0">
                <a:latin typeface="Verdana"/>
                <a:cs typeface="Verdana"/>
              </a:rPr>
              <a:t>C</a:t>
            </a:r>
            <a:r>
              <a:rPr sz="975" spc="-143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A</a:t>
            </a:r>
            <a:r>
              <a:rPr sz="975" spc="-120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SANARE</a:t>
            </a:r>
            <a:endParaRPr sz="975">
              <a:latin typeface="Verdana"/>
              <a:cs typeface="Verdana"/>
            </a:endParaRPr>
          </a:p>
          <a:p>
            <a:pPr marL="446723" indent="-427673">
              <a:spcBef>
                <a:spcPts val="180"/>
              </a:spcBef>
              <a:buFont typeface="Arial MT"/>
              <a:buChar char="•"/>
              <a:tabLst>
                <a:tab pos="446723" algn="l"/>
              </a:tabLst>
            </a:pPr>
            <a:r>
              <a:rPr sz="975" dirty="0">
                <a:latin typeface="Verdana"/>
                <a:cs typeface="Verdana"/>
              </a:rPr>
              <a:t>A</a:t>
            </a:r>
            <a:r>
              <a:rPr sz="975" spc="-135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RAUCA</a:t>
            </a:r>
            <a:endParaRPr sz="975">
              <a:latin typeface="Verdana"/>
              <a:cs typeface="Verdana"/>
            </a:endParaRPr>
          </a:p>
          <a:p>
            <a:pPr marL="446723" indent="-427673">
              <a:spcBef>
                <a:spcPts val="68"/>
              </a:spcBef>
              <a:buFont typeface="Arial MT"/>
              <a:buChar char="•"/>
              <a:tabLst>
                <a:tab pos="446723" algn="l"/>
              </a:tabLst>
            </a:pPr>
            <a:r>
              <a:rPr sz="975" dirty="0">
                <a:latin typeface="Verdana"/>
                <a:cs typeface="Verdana"/>
              </a:rPr>
              <a:t>V</a:t>
            </a:r>
            <a:r>
              <a:rPr sz="975" spc="-127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I</a:t>
            </a:r>
            <a:r>
              <a:rPr sz="975" spc="-203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CHADA</a:t>
            </a:r>
            <a:endParaRPr sz="975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05615" y="3418046"/>
            <a:ext cx="1629728" cy="7797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733425">
              <a:spcBef>
                <a:spcPts val="150"/>
              </a:spcBef>
            </a:pPr>
            <a:r>
              <a:rPr sz="1575" b="1" spc="-15" dirty="0">
                <a:solidFill>
                  <a:srgbClr val="FFFFFF"/>
                </a:solidFill>
                <a:latin typeface="Verdana"/>
                <a:cs typeface="Verdana"/>
              </a:rPr>
              <a:t>Centro</a:t>
            </a:r>
            <a:endParaRPr sz="1575">
              <a:latin typeface="Verdana"/>
              <a:cs typeface="Verdana"/>
            </a:endParaRPr>
          </a:p>
          <a:p>
            <a:pPr marL="446723" indent="-427673">
              <a:spcBef>
                <a:spcPts val="1590"/>
              </a:spcBef>
              <a:buFont typeface="Arial MT"/>
              <a:buChar char="•"/>
              <a:tabLst>
                <a:tab pos="446723" algn="l"/>
              </a:tabLst>
            </a:pPr>
            <a:r>
              <a:rPr sz="975" dirty="0">
                <a:latin typeface="Verdana"/>
                <a:cs typeface="Verdana"/>
              </a:rPr>
              <a:t>C</a:t>
            </a:r>
            <a:r>
              <a:rPr sz="975" spc="-120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U</a:t>
            </a:r>
            <a:r>
              <a:rPr sz="975" spc="-158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NDINAMARCA</a:t>
            </a:r>
            <a:endParaRPr sz="975">
              <a:latin typeface="Verdana"/>
              <a:cs typeface="Verdana"/>
            </a:endParaRPr>
          </a:p>
          <a:p>
            <a:pPr marL="446723" indent="-427673">
              <a:spcBef>
                <a:spcPts val="75"/>
              </a:spcBef>
              <a:buFont typeface="Arial MT"/>
              <a:buChar char="•"/>
              <a:tabLst>
                <a:tab pos="446723" algn="l"/>
              </a:tabLst>
            </a:pPr>
            <a:r>
              <a:rPr sz="975" dirty="0">
                <a:latin typeface="Verdana"/>
                <a:cs typeface="Verdana"/>
              </a:rPr>
              <a:t>BO</a:t>
            </a:r>
            <a:r>
              <a:rPr sz="975" spc="-8" dirty="0">
                <a:latin typeface="Verdana"/>
                <a:cs typeface="Verdana"/>
              </a:rPr>
              <a:t> </a:t>
            </a:r>
            <a:r>
              <a:rPr sz="975" spc="-30" dirty="0">
                <a:latin typeface="Verdana"/>
                <a:cs typeface="Verdana"/>
              </a:rPr>
              <a:t>YACÁ</a:t>
            </a:r>
            <a:endParaRPr sz="975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76038" y="2120741"/>
            <a:ext cx="2085023" cy="74122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421958">
              <a:spcBef>
                <a:spcPts val="150"/>
              </a:spcBef>
            </a:pPr>
            <a:r>
              <a:rPr sz="1575" b="1" spc="-15" dirty="0">
                <a:solidFill>
                  <a:srgbClr val="FFFFFF"/>
                </a:solidFill>
                <a:latin typeface="Verdana"/>
                <a:cs typeface="Verdana"/>
              </a:rPr>
              <a:t>Santanderes</a:t>
            </a:r>
            <a:endParaRPr sz="1575">
              <a:latin typeface="Verdana"/>
              <a:cs typeface="Verdana"/>
            </a:endParaRPr>
          </a:p>
          <a:p>
            <a:pPr marL="447675" indent="-428625">
              <a:spcBef>
                <a:spcPts val="1313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SA</a:t>
            </a:r>
            <a:r>
              <a:rPr sz="975" spc="-30" dirty="0">
                <a:latin typeface="Verdana"/>
                <a:cs typeface="Verdana"/>
              </a:rPr>
              <a:t> </a:t>
            </a:r>
            <a:r>
              <a:rPr sz="975" spc="-15" dirty="0">
                <a:latin typeface="Verdana"/>
                <a:cs typeface="Verdana"/>
              </a:rPr>
              <a:t>NTANDER</a:t>
            </a:r>
            <a:endParaRPr sz="975">
              <a:latin typeface="Verdana"/>
              <a:cs typeface="Verdana"/>
            </a:endParaRPr>
          </a:p>
          <a:p>
            <a:pPr marL="447675" indent="-428625">
              <a:spcBef>
                <a:spcPts val="68"/>
              </a:spcBef>
              <a:buFont typeface="Arial MT"/>
              <a:buChar char="•"/>
              <a:tabLst>
                <a:tab pos="447675" algn="l"/>
              </a:tabLst>
            </a:pPr>
            <a:r>
              <a:rPr sz="975" dirty="0">
                <a:latin typeface="Verdana"/>
                <a:cs typeface="Verdana"/>
              </a:rPr>
              <a:t>N</a:t>
            </a:r>
            <a:r>
              <a:rPr sz="975" spc="-171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O</a:t>
            </a:r>
            <a:r>
              <a:rPr sz="975" spc="-75" dirty="0">
                <a:latin typeface="Verdana"/>
                <a:cs typeface="Verdana"/>
              </a:rPr>
              <a:t> </a:t>
            </a:r>
            <a:r>
              <a:rPr sz="975" dirty="0">
                <a:latin typeface="Verdana"/>
                <a:cs typeface="Verdana"/>
              </a:rPr>
              <a:t>RTE</a:t>
            </a:r>
            <a:r>
              <a:rPr sz="975" spc="-15" dirty="0">
                <a:latin typeface="Verdana"/>
                <a:cs typeface="Verdana"/>
              </a:rPr>
              <a:t> </a:t>
            </a:r>
            <a:r>
              <a:rPr sz="975" spc="75" dirty="0">
                <a:latin typeface="Verdana"/>
                <a:cs typeface="Verdana"/>
              </a:rPr>
              <a:t>DE</a:t>
            </a:r>
            <a:r>
              <a:rPr sz="975" spc="-15" dirty="0">
                <a:latin typeface="Verdana"/>
                <a:cs typeface="Verdana"/>
              </a:rPr>
              <a:t> SANTANDER</a:t>
            </a:r>
            <a:endParaRPr sz="975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08689" y="8879681"/>
            <a:ext cx="6115050" cy="909544"/>
          </a:xfrm>
          <a:prstGeom prst="rect">
            <a:avLst/>
          </a:prstGeom>
          <a:solidFill>
            <a:srgbClr val="FFF7E0"/>
          </a:solidFill>
          <a:ln w="9525">
            <a:solidFill>
              <a:srgbClr val="BE9000"/>
            </a:solidFill>
          </a:ln>
        </p:spPr>
        <p:txBody>
          <a:bodyPr vert="horz" wrap="square" lIns="0" tIns="60008" rIns="0" bIns="0" rtlCol="0">
            <a:spAutoFit/>
          </a:bodyPr>
          <a:lstStyle/>
          <a:p>
            <a:pPr marL="133350">
              <a:spcBef>
                <a:spcPts val="472"/>
              </a:spcBef>
            </a:pPr>
            <a:r>
              <a:rPr sz="1350" b="1" spc="-15" dirty="0">
                <a:latin typeface="Calibri"/>
                <a:cs typeface="Calibri"/>
              </a:rPr>
              <a:t>Apoyos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-15" dirty="0">
                <a:latin typeface="Calibri"/>
                <a:cs typeface="Calibri"/>
              </a:rPr>
              <a:t>Transversales:</a:t>
            </a:r>
            <a:endParaRPr sz="1350">
              <a:latin typeface="Calibri"/>
              <a:cs typeface="Calibri"/>
            </a:endParaRPr>
          </a:p>
          <a:p>
            <a:pPr marL="133350" marR="3185160">
              <a:lnSpc>
                <a:spcPts val="1575"/>
              </a:lnSpc>
              <a:spcBef>
                <a:spcPts val="158"/>
              </a:spcBef>
            </a:pPr>
            <a:r>
              <a:rPr sz="1350" b="1" spc="-15" dirty="0">
                <a:latin typeface="Calibri"/>
                <a:cs typeface="Calibri"/>
              </a:rPr>
              <a:t>Referente</a:t>
            </a:r>
            <a:r>
              <a:rPr sz="1350" b="1" spc="75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Nacional</a:t>
            </a:r>
            <a:r>
              <a:rPr sz="1350" b="1" spc="217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DER:</a:t>
            </a:r>
            <a:r>
              <a:rPr sz="1350" b="1" spc="-7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Edgar</a:t>
            </a:r>
            <a:r>
              <a:rPr sz="1350" spc="-60" dirty="0">
                <a:latin typeface="Calibri"/>
                <a:cs typeface="Calibri"/>
              </a:rPr>
              <a:t> </a:t>
            </a:r>
            <a:r>
              <a:rPr sz="1350" spc="-15" dirty="0">
                <a:latin typeface="Calibri"/>
                <a:cs typeface="Calibri"/>
              </a:rPr>
              <a:t>Bernal</a:t>
            </a:r>
            <a:r>
              <a:rPr sz="1350" spc="750" dirty="0">
                <a:latin typeface="Calibri"/>
                <a:cs typeface="Calibri"/>
              </a:rPr>
              <a:t> </a:t>
            </a:r>
            <a:r>
              <a:rPr sz="1350" b="1" spc="-15" dirty="0">
                <a:latin typeface="Calibri"/>
                <a:cs typeface="Calibri"/>
              </a:rPr>
              <a:t>Gestión</a:t>
            </a:r>
            <a:r>
              <a:rPr sz="1350" b="1" spc="60" dirty="0">
                <a:latin typeface="Calibri"/>
                <a:cs typeface="Calibri"/>
              </a:rPr>
              <a:t> </a:t>
            </a:r>
            <a:r>
              <a:rPr sz="1350" b="1" spc="-15" dirty="0">
                <a:latin typeface="Calibri"/>
                <a:cs typeface="Calibri"/>
              </a:rPr>
              <a:t>administrativa:</a:t>
            </a:r>
            <a:r>
              <a:rPr sz="1350" b="1" spc="27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Johana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-15" dirty="0">
                <a:latin typeface="Calibri"/>
                <a:cs typeface="Calibri"/>
              </a:rPr>
              <a:t>Urrutia</a:t>
            </a:r>
            <a:r>
              <a:rPr sz="1350" spc="750" dirty="0">
                <a:latin typeface="Calibri"/>
                <a:cs typeface="Calibri"/>
              </a:rPr>
              <a:t> </a:t>
            </a:r>
            <a:r>
              <a:rPr sz="1350" b="1" spc="-15" dirty="0">
                <a:latin typeface="Calibri"/>
                <a:cs typeface="Calibri"/>
              </a:rPr>
              <a:t>Seguimiento:</a:t>
            </a:r>
            <a:r>
              <a:rPr sz="1350" b="1" spc="2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Juan</a:t>
            </a:r>
            <a:r>
              <a:rPr sz="1350" spc="7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Carlos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-15" dirty="0">
                <a:latin typeface="Calibri"/>
                <a:cs typeface="Calibri"/>
              </a:rPr>
              <a:t>Ternera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23D6DB3-D24D-DFC6-3440-0F962E57EBA2}"/>
              </a:ext>
            </a:extLst>
          </p:cNvPr>
          <p:cNvSpPr txBox="1"/>
          <p:nvPr/>
        </p:nvSpPr>
        <p:spPr>
          <a:xfrm>
            <a:off x="1742832" y="2120741"/>
            <a:ext cx="2743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/>
              <a:t>KAREN ALMARIO AGUIRRE</a:t>
            </a:r>
          </a:p>
          <a:p>
            <a:r>
              <a:rPr lang="es-CO" b="1" dirty="0"/>
              <a:t>Líder Regional</a:t>
            </a:r>
          </a:p>
          <a:p>
            <a:r>
              <a:rPr lang="es-CO" b="1" dirty="0"/>
              <a:t>Caribe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7933" y="2392085"/>
            <a:ext cx="5473598" cy="69830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35646" y="686456"/>
            <a:ext cx="2523171" cy="695383"/>
          </a:xfrm>
          <a:prstGeom prst="rect">
            <a:avLst/>
          </a:prstGeom>
        </p:spPr>
        <p:txBody>
          <a:bodyPr vert="horz" wrap="square" lIns="0" tIns="18098" rIns="0" bIns="0" rtlCol="0" anchor="ctr">
            <a:spAutoFit/>
          </a:bodyPr>
          <a:lstStyle/>
          <a:p>
            <a:pPr marL="19050">
              <a:spcBef>
                <a:spcPts val="143"/>
              </a:spcBef>
            </a:pPr>
            <a:r>
              <a:rPr spc="-15" dirty="0"/>
              <a:t>Córdoba</a:t>
            </a:r>
          </a:p>
        </p:txBody>
      </p:sp>
      <p:sp>
        <p:nvSpPr>
          <p:cNvPr id="4" name="object 4"/>
          <p:cNvSpPr/>
          <p:nvPr/>
        </p:nvSpPr>
        <p:spPr>
          <a:xfrm>
            <a:off x="7795260" y="1773937"/>
            <a:ext cx="2697480" cy="1545908"/>
          </a:xfrm>
          <a:custGeom>
            <a:avLst/>
            <a:gdLst/>
            <a:ahLst/>
            <a:cxnLst/>
            <a:rect l="l" t="t" r="r" b="b"/>
            <a:pathLst>
              <a:path w="1798320" h="1030605">
                <a:moveTo>
                  <a:pt x="1626615" y="0"/>
                </a:moveTo>
                <a:lnTo>
                  <a:pt x="171704" y="0"/>
                </a:lnTo>
                <a:lnTo>
                  <a:pt x="126044" y="6130"/>
                </a:lnTo>
                <a:lnTo>
                  <a:pt x="85024" y="23433"/>
                </a:lnTo>
                <a:lnTo>
                  <a:pt x="50276" y="50276"/>
                </a:lnTo>
                <a:lnTo>
                  <a:pt x="23433" y="85024"/>
                </a:lnTo>
                <a:lnTo>
                  <a:pt x="6130" y="126044"/>
                </a:lnTo>
                <a:lnTo>
                  <a:pt x="0" y="171703"/>
                </a:lnTo>
                <a:lnTo>
                  <a:pt x="0" y="858520"/>
                </a:lnTo>
                <a:lnTo>
                  <a:pt x="6130" y="904179"/>
                </a:lnTo>
                <a:lnTo>
                  <a:pt x="23433" y="945199"/>
                </a:lnTo>
                <a:lnTo>
                  <a:pt x="50276" y="979947"/>
                </a:lnTo>
                <a:lnTo>
                  <a:pt x="85024" y="1006790"/>
                </a:lnTo>
                <a:lnTo>
                  <a:pt x="126044" y="1024093"/>
                </a:lnTo>
                <a:lnTo>
                  <a:pt x="171704" y="1030224"/>
                </a:lnTo>
                <a:lnTo>
                  <a:pt x="1626615" y="1030224"/>
                </a:lnTo>
                <a:lnTo>
                  <a:pt x="1672275" y="1024093"/>
                </a:lnTo>
                <a:lnTo>
                  <a:pt x="1713295" y="1006790"/>
                </a:lnTo>
                <a:lnTo>
                  <a:pt x="1748043" y="979947"/>
                </a:lnTo>
                <a:lnTo>
                  <a:pt x="1774886" y="945199"/>
                </a:lnTo>
                <a:lnTo>
                  <a:pt x="1792189" y="904179"/>
                </a:lnTo>
                <a:lnTo>
                  <a:pt x="1798319" y="858520"/>
                </a:lnTo>
                <a:lnTo>
                  <a:pt x="1798319" y="171703"/>
                </a:lnTo>
                <a:lnTo>
                  <a:pt x="1792189" y="126044"/>
                </a:lnTo>
                <a:lnTo>
                  <a:pt x="1774886" y="85024"/>
                </a:lnTo>
                <a:lnTo>
                  <a:pt x="1748043" y="50276"/>
                </a:lnTo>
                <a:lnTo>
                  <a:pt x="1713295" y="23433"/>
                </a:lnTo>
                <a:lnTo>
                  <a:pt x="1672275" y="6130"/>
                </a:lnTo>
                <a:lnTo>
                  <a:pt x="1626615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5" name="object 5"/>
          <p:cNvSpPr txBox="1"/>
          <p:nvPr/>
        </p:nvSpPr>
        <p:spPr>
          <a:xfrm>
            <a:off x="8037194" y="1907667"/>
            <a:ext cx="2212658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indent="1905" algn="ctr">
              <a:spcBef>
                <a:spcPts val="150"/>
              </a:spcBef>
            </a:pPr>
            <a:r>
              <a:rPr sz="2700" b="1" spc="-15" dirty="0">
                <a:solidFill>
                  <a:srgbClr val="FFFFFF"/>
                </a:solidFill>
                <a:latin typeface="Verdana"/>
                <a:cs typeface="Verdana"/>
              </a:rPr>
              <a:t>Municipios Priorizados </a:t>
            </a:r>
            <a:r>
              <a:rPr sz="2700" b="1" dirty="0">
                <a:solidFill>
                  <a:srgbClr val="FFFFFF"/>
                </a:solidFill>
                <a:latin typeface="Verdana"/>
                <a:cs typeface="Verdana"/>
              </a:rPr>
              <a:t>13</a:t>
            </a:r>
            <a:r>
              <a:rPr sz="2700" b="1" spc="-3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700" b="1" spc="-2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53" dirty="0">
                <a:solidFill>
                  <a:srgbClr val="FFFFFF"/>
                </a:solidFill>
                <a:latin typeface="Verdana"/>
                <a:cs typeface="Verdana"/>
              </a:rPr>
              <a:t>30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978389" y="3559301"/>
            <a:ext cx="2480309" cy="1529715"/>
          </a:xfrm>
          <a:custGeom>
            <a:avLst/>
            <a:gdLst/>
            <a:ahLst/>
            <a:cxnLst/>
            <a:rect l="l" t="t" r="r" b="b"/>
            <a:pathLst>
              <a:path w="1653540" h="1019810">
                <a:moveTo>
                  <a:pt x="1483614" y="0"/>
                </a:moveTo>
                <a:lnTo>
                  <a:pt x="169925" y="0"/>
                </a:lnTo>
                <a:lnTo>
                  <a:pt x="124751" y="6069"/>
                </a:lnTo>
                <a:lnTo>
                  <a:pt x="84158" y="23198"/>
                </a:lnTo>
                <a:lnTo>
                  <a:pt x="49768" y="49768"/>
                </a:lnTo>
                <a:lnTo>
                  <a:pt x="23198" y="84158"/>
                </a:lnTo>
                <a:lnTo>
                  <a:pt x="6069" y="124751"/>
                </a:lnTo>
                <a:lnTo>
                  <a:pt x="0" y="169926"/>
                </a:lnTo>
                <a:lnTo>
                  <a:pt x="0" y="849630"/>
                </a:lnTo>
                <a:lnTo>
                  <a:pt x="6069" y="894804"/>
                </a:lnTo>
                <a:lnTo>
                  <a:pt x="23198" y="935397"/>
                </a:lnTo>
                <a:lnTo>
                  <a:pt x="49768" y="969787"/>
                </a:lnTo>
                <a:lnTo>
                  <a:pt x="84158" y="996357"/>
                </a:lnTo>
                <a:lnTo>
                  <a:pt x="124751" y="1013486"/>
                </a:lnTo>
                <a:lnTo>
                  <a:pt x="169925" y="1019556"/>
                </a:lnTo>
                <a:lnTo>
                  <a:pt x="1483614" y="1019556"/>
                </a:lnTo>
                <a:lnTo>
                  <a:pt x="1528788" y="1013486"/>
                </a:lnTo>
                <a:lnTo>
                  <a:pt x="1569381" y="996357"/>
                </a:lnTo>
                <a:lnTo>
                  <a:pt x="1603771" y="969787"/>
                </a:lnTo>
                <a:lnTo>
                  <a:pt x="1630341" y="935397"/>
                </a:lnTo>
                <a:lnTo>
                  <a:pt x="1647470" y="894804"/>
                </a:lnTo>
                <a:lnTo>
                  <a:pt x="1653540" y="849630"/>
                </a:lnTo>
                <a:lnTo>
                  <a:pt x="1653540" y="169926"/>
                </a:lnTo>
                <a:lnTo>
                  <a:pt x="1647470" y="124751"/>
                </a:lnTo>
                <a:lnTo>
                  <a:pt x="1630341" y="84158"/>
                </a:lnTo>
                <a:lnTo>
                  <a:pt x="1603771" y="49768"/>
                </a:lnTo>
                <a:lnTo>
                  <a:pt x="1569381" y="23198"/>
                </a:lnTo>
                <a:lnTo>
                  <a:pt x="1528788" y="6069"/>
                </a:lnTo>
                <a:lnTo>
                  <a:pt x="1483614" y="0"/>
                </a:lnTo>
                <a:close/>
              </a:path>
            </a:pathLst>
          </a:custGeom>
          <a:solidFill>
            <a:srgbClr val="FFB625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7" name="object 7"/>
          <p:cNvSpPr txBox="1"/>
          <p:nvPr/>
        </p:nvSpPr>
        <p:spPr>
          <a:xfrm>
            <a:off x="10178797" y="3890887"/>
            <a:ext cx="2083118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algn="ctr">
              <a:spcBef>
                <a:spcPts val="150"/>
              </a:spcBef>
            </a:pPr>
            <a:r>
              <a:rPr sz="2700" b="1" spc="-15" dirty="0">
                <a:solidFill>
                  <a:srgbClr val="FFFFFF"/>
                </a:solidFill>
                <a:latin typeface="Verdana"/>
                <a:cs typeface="Verdana"/>
              </a:rPr>
              <a:t>Municipios</a:t>
            </a:r>
            <a:endParaRPr sz="2700">
              <a:latin typeface="Verdana"/>
              <a:cs typeface="Verdana"/>
            </a:endParaRPr>
          </a:p>
          <a:p>
            <a:pPr algn="ctr">
              <a:spcBef>
                <a:spcPts val="8"/>
              </a:spcBef>
            </a:pPr>
            <a:r>
              <a:rPr sz="2700" b="1" dirty="0">
                <a:solidFill>
                  <a:srgbClr val="FFFFFF"/>
                </a:solidFill>
                <a:latin typeface="Verdana"/>
                <a:cs typeface="Verdana"/>
              </a:rPr>
              <a:t>PDET</a:t>
            </a:r>
            <a:r>
              <a:rPr sz="2700" b="1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7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458701" y="1773937"/>
            <a:ext cx="2871788" cy="1545908"/>
          </a:xfrm>
          <a:custGeom>
            <a:avLst/>
            <a:gdLst/>
            <a:ahLst/>
            <a:cxnLst/>
            <a:rect l="l" t="t" r="r" b="b"/>
            <a:pathLst>
              <a:path w="1914525" h="1030605">
                <a:moveTo>
                  <a:pt x="1742440" y="0"/>
                </a:moveTo>
                <a:lnTo>
                  <a:pt x="171703" y="0"/>
                </a:lnTo>
                <a:lnTo>
                  <a:pt x="126044" y="6130"/>
                </a:lnTo>
                <a:lnTo>
                  <a:pt x="85024" y="23433"/>
                </a:lnTo>
                <a:lnTo>
                  <a:pt x="50276" y="50276"/>
                </a:lnTo>
                <a:lnTo>
                  <a:pt x="23433" y="85024"/>
                </a:lnTo>
                <a:lnTo>
                  <a:pt x="6130" y="126044"/>
                </a:lnTo>
                <a:lnTo>
                  <a:pt x="0" y="171703"/>
                </a:lnTo>
                <a:lnTo>
                  <a:pt x="0" y="858520"/>
                </a:lnTo>
                <a:lnTo>
                  <a:pt x="6130" y="904179"/>
                </a:lnTo>
                <a:lnTo>
                  <a:pt x="23433" y="945199"/>
                </a:lnTo>
                <a:lnTo>
                  <a:pt x="50276" y="979947"/>
                </a:lnTo>
                <a:lnTo>
                  <a:pt x="85024" y="1006790"/>
                </a:lnTo>
                <a:lnTo>
                  <a:pt x="126044" y="1024093"/>
                </a:lnTo>
                <a:lnTo>
                  <a:pt x="171703" y="1030224"/>
                </a:lnTo>
                <a:lnTo>
                  <a:pt x="1742440" y="1030224"/>
                </a:lnTo>
                <a:lnTo>
                  <a:pt x="1788099" y="1024093"/>
                </a:lnTo>
                <a:lnTo>
                  <a:pt x="1829119" y="1006790"/>
                </a:lnTo>
                <a:lnTo>
                  <a:pt x="1863867" y="979947"/>
                </a:lnTo>
                <a:lnTo>
                  <a:pt x="1890710" y="945199"/>
                </a:lnTo>
                <a:lnTo>
                  <a:pt x="1908013" y="904179"/>
                </a:lnTo>
                <a:lnTo>
                  <a:pt x="1914144" y="858520"/>
                </a:lnTo>
                <a:lnTo>
                  <a:pt x="1914144" y="171703"/>
                </a:lnTo>
                <a:lnTo>
                  <a:pt x="1908013" y="126044"/>
                </a:lnTo>
                <a:lnTo>
                  <a:pt x="1890710" y="85024"/>
                </a:lnTo>
                <a:lnTo>
                  <a:pt x="1863867" y="50276"/>
                </a:lnTo>
                <a:lnTo>
                  <a:pt x="1829119" y="23433"/>
                </a:lnTo>
                <a:lnTo>
                  <a:pt x="1788099" y="6130"/>
                </a:lnTo>
                <a:lnTo>
                  <a:pt x="174244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12572618" y="2113408"/>
            <a:ext cx="2645093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" algn="ctr">
              <a:spcBef>
                <a:spcPts val="150"/>
              </a:spcBef>
            </a:pPr>
            <a:r>
              <a:rPr sz="2700" b="1" dirty="0">
                <a:solidFill>
                  <a:srgbClr val="FFFFFF"/>
                </a:solidFill>
                <a:latin typeface="Verdana"/>
                <a:cs typeface="Verdana"/>
              </a:rPr>
              <a:t>Regional:</a:t>
            </a:r>
            <a:r>
              <a:rPr sz="2700" b="1" spc="-20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endParaRPr sz="27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2700" b="1" dirty="0">
                <a:solidFill>
                  <a:srgbClr val="FFFFFF"/>
                </a:solidFill>
                <a:latin typeface="Verdana"/>
                <a:cs typeface="Verdana"/>
              </a:rPr>
              <a:t>Asesor(es):</a:t>
            </a:r>
            <a:r>
              <a:rPr sz="2700" b="1" spc="-217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endParaRPr sz="2700">
              <a:latin typeface="Verdana"/>
              <a:cs typeface="Verdan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319622"/>
              </p:ext>
            </p:extLst>
          </p:nvPr>
        </p:nvGraphicFramePr>
        <p:xfrm>
          <a:off x="7658101" y="5153650"/>
          <a:ext cx="10420347" cy="46643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4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5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20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44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92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01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26758">
                <a:tc>
                  <a:txBody>
                    <a:bodyPr/>
                    <a:lstStyle/>
                    <a:p>
                      <a:pPr marL="147320" marR="20447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100" b="1" dirty="0">
                          <a:latin typeface="Arial"/>
                          <a:cs typeface="Arial"/>
                        </a:rPr>
                        <a:t>M.</a:t>
                      </a:r>
                      <a:r>
                        <a:rPr sz="2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10" dirty="0">
                          <a:latin typeface="Arial"/>
                          <a:cs typeface="Arial"/>
                        </a:rPr>
                        <a:t>Priorizados</a:t>
                      </a:r>
                      <a:endParaRPr sz="2100" dirty="0">
                        <a:latin typeface="Arial"/>
                        <a:cs typeface="Arial"/>
                      </a:endParaRPr>
                    </a:p>
                  </a:txBody>
                  <a:tcPr marL="0" marR="0" marT="195263" marB="0">
                    <a:lnT w="12700">
                      <a:solidFill>
                        <a:srgbClr val="FFC000"/>
                      </a:solidFill>
                      <a:prstDash val="solid"/>
                    </a:lnT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283210" indent="590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100" b="1" spc="-25" dirty="0">
                          <a:latin typeface="Arial"/>
                          <a:cs typeface="Arial"/>
                        </a:rPr>
                        <a:t>C. 617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5243" marB="0">
                    <a:lnT w="12700">
                      <a:solidFill>
                        <a:srgbClr val="FFC000"/>
                      </a:solidFill>
                      <a:prstDash val="solid"/>
                    </a:lnT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13081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100" b="1" spc="-20" dirty="0">
                          <a:latin typeface="Arial"/>
                          <a:cs typeface="Arial"/>
                        </a:rPr>
                        <a:t>PDET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95263" marB="0">
                    <a:lnT w="12700">
                      <a:solidFill>
                        <a:srgbClr val="FFC000"/>
                      </a:solidFill>
                      <a:prstDash val="solid"/>
                    </a:lnT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173355" marR="17653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100" b="1" spc="-25" dirty="0">
                          <a:latin typeface="Arial"/>
                          <a:cs typeface="Arial"/>
                        </a:rPr>
                        <a:t>IDD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95263" marB="0">
                    <a:lnT w="12700">
                      <a:solidFill>
                        <a:srgbClr val="FFC000"/>
                      </a:solidFill>
                      <a:prstDash val="solid"/>
                    </a:lnT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283210" marR="17653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100" b="1" spc="-25" dirty="0">
                          <a:latin typeface="Arial"/>
                          <a:cs typeface="Arial"/>
                        </a:rPr>
                        <a:t>IC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95263" marB="0">
                    <a:lnT w="12700">
                      <a:solidFill>
                        <a:srgbClr val="FFC000"/>
                      </a:solidFill>
                      <a:prstDash val="solid"/>
                    </a:lnT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116839" marR="20447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100" b="1" spc="-10" dirty="0">
                          <a:latin typeface="Arial"/>
                          <a:cs typeface="Arial"/>
                        </a:rPr>
                        <a:t>Prom.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95263" marB="0">
                    <a:lnT w="12700">
                      <a:solidFill>
                        <a:srgbClr val="FFC000"/>
                      </a:solidFill>
                      <a:prstDash val="solid"/>
                    </a:lnT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100" b="1" spc="-10" dirty="0">
                          <a:latin typeface="Calibri"/>
                          <a:cs typeface="Calibri"/>
                        </a:rPr>
                        <a:t>Asesor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195263" marB="0">
                    <a:lnT w="12700">
                      <a:solidFill>
                        <a:srgbClr val="FFC000"/>
                      </a:solidFill>
                      <a:prstDash val="solid"/>
                    </a:lnT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943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35"/>
                        </a:lnSpc>
                        <a:spcBef>
                          <a:spcPts val="55"/>
                        </a:spcBef>
                      </a:pPr>
                      <a:r>
                        <a:rPr sz="1800" spc="-20" dirty="0">
                          <a:latin typeface="Arial MT"/>
                          <a:cs typeface="Arial MT"/>
                        </a:rPr>
                        <a:t>Momil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0478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35"/>
                        </a:lnSpc>
                        <a:spcBef>
                          <a:spcPts val="55"/>
                        </a:spcBef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0478" marB="0"/>
                </a:tc>
                <a:tc>
                  <a:txBody>
                    <a:bodyPr/>
                    <a:lstStyle/>
                    <a:p>
                      <a:pPr marL="201295" marR="130810">
                        <a:lnSpc>
                          <a:spcPts val="1435"/>
                        </a:lnSpc>
                        <a:spcBef>
                          <a:spcPts val="5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0478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35"/>
                        </a:lnSpc>
                        <a:spcBef>
                          <a:spcPts val="55"/>
                        </a:spcBef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60,61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0478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35"/>
                        </a:lnSpc>
                        <a:spcBef>
                          <a:spcPts val="55"/>
                        </a:spcBef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52,46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0478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35"/>
                        </a:lnSpc>
                        <a:spcBef>
                          <a:spcPts val="55"/>
                        </a:spcBef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56,53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0478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35"/>
                        </a:lnSpc>
                        <a:spcBef>
                          <a:spcPts val="55"/>
                        </a:spcBef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r>
                        <a:rPr lang="es-ES" sz="1800" spc="-10" dirty="0">
                          <a:latin typeface="Arial MT"/>
                          <a:cs typeface="Arial MT"/>
                        </a:rPr>
                        <a:t> </a:t>
                      </a:r>
                      <a:endParaRPr sz="1800" dirty="0">
                        <a:latin typeface="Arial MT"/>
                        <a:cs typeface="Arial MT"/>
                      </a:endParaRPr>
                    </a:p>
                  </a:txBody>
                  <a:tcPr marL="0" marR="0" marT="10478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00"/>
                        </a:lnSpc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San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Carlos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00"/>
                        </a:lnSpc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130810">
                        <a:lnSpc>
                          <a:spcPts val="1400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55,27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54,23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54,75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00"/>
                        </a:lnSpc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Puerto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Escondido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00"/>
                        </a:lnSpc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130810">
                        <a:lnSpc>
                          <a:spcPts val="1400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53,55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55,78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54,66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Canalete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00"/>
                        </a:lnSpc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130810">
                        <a:lnSpc>
                          <a:spcPts val="1400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50,29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56,89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53,59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798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Ayapel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00"/>
                        </a:lnSpc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130810">
                        <a:lnSpc>
                          <a:spcPts val="1400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46,12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58,83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52,48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05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Valencia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05"/>
                        </a:lnSpc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0" algn="ctr">
                        <a:lnSpc>
                          <a:spcPts val="1405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Sí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05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49,73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05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60,78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05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55,25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05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00"/>
                        </a:lnSpc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Puerto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Libertador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00"/>
                        </a:lnSpc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0" algn="ctr">
                        <a:lnSpc>
                          <a:spcPts val="1400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Sí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46,40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61,96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54,18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798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Chimá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00"/>
                        </a:lnSpc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130810">
                        <a:lnSpc>
                          <a:spcPts val="1400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54,04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62,03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58,04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798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Buenavista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00"/>
                        </a:lnSpc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130810">
                        <a:lnSpc>
                          <a:spcPts val="1400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48,04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62,62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55,33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Tierralta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00"/>
                        </a:lnSpc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0" algn="ctr">
                        <a:lnSpc>
                          <a:spcPts val="1400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Sí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44,60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63,07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53,83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Montelíbano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00"/>
                        </a:lnSpc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3200" algn="ctr">
                        <a:lnSpc>
                          <a:spcPts val="1400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Sí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52,64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66,64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59,64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8255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Cereté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222250">
                        <a:lnSpc>
                          <a:spcPts val="1400"/>
                        </a:lnSpc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 marR="130810">
                        <a:lnSpc>
                          <a:spcPts val="1400"/>
                        </a:lnSpc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68,88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marR="17653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69,38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marR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69,13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400"/>
                        </a:lnSpc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Camilo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8255">
                        <a:lnSpc>
                          <a:spcPts val="1320"/>
                        </a:lnSpc>
                        <a:tabLst>
                          <a:tab pos="1659889" algn="l"/>
                        </a:tabLst>
                      </a:pPr>
                      <a:r>
                        <a:rPr sz="1800" u="sng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San</a:t>
                      </a:r>
                      <a:r>
                        <a:rPr sz="1800" u="sng" spc="-25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José</a:t>
                      </a:r>
                      <a:r>
                        <a:rPr sz="1800" u="sng" spc="-15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u="sng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u="sng" spc="-10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u="sng" spc="-25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Uré</a:t>
                      </a:r>
                      <a:r>
                        <a:rPr sz="1800" u="sng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	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ts val="1320"/>
                        </a:lnSpc>
                        <a:tabLst>
                          <a:tab pos="681990" algn="l"/>
                        </a:tabLst>
                      </a:pPr>
                      <a:r>
                        <a:rPr sz="1800" u="sng" spc="-50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6</a:t>
                      </a:r>
                      <a:r>
                        <a:rPr sz="1800" u="sng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	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ts val="1320"/>
                        </a:lnSpc>
                        <a:tabLst>
                          <a:tab pos="808355" algn="l"/>
                        </a:tabLst>
                      </a:pPr>
                      <a:r>
                        <a:rPr sz="1800" u="sng" spc="-25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Sí</a:t>
                      </a:r>
                      <a:r>
                        <a:rPr sz="1800" u="sng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	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ts val="1320"/>
                        </a:lnSpc>
                        <a:tabLst>
                          <a:tab pos="878205" algn="l"/>
                        </a:tabLst>
                      </a:pPr>
                      <a:r>
                        <a:rPr sz="1800" u="sng" spc="-10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46,85</a:t>
                      </a:r>
                      <a:r>
                        <a:rPr sz="1800" u="sng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	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ts val="1320"/>
                        </a:lnSpc>
                        <a:tabLst>
                          <a:tab pos="857885" algn="l"/>
                        </a:tabLst>
                      </a:pPr>
                      <a:r>
                        <a:rPr sz="1800" u="sng" spc="-10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69,72</a:t>
                      </a:r>
                      <a:r>
                        <a:rPr sz="1800" u="sng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	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ts val="1320"/>
                        </a:lnSpc>
                        <a:tabLst>
                          <a:tab pos="1019810" algn="l"/>
                        </a:tabLst>
                      </a:pPr>
                      <a:r>
                        <a:rPr sz="1800" u="sng" spc="-10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58,29</a:t>
                      </a:r>
                      <a:r>
                        <a:rPr sz="1800" u="sng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	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ts val="1320"/>
                        </a:lnSpc>
                        <a:tabLst>
                          <a:tab pos="1013460" algn="l"/>
                        </a:tabLst>
                      </a:pPr>
                      <a:r>
                        <a:rPr sz="1800" u="sng" spc="-10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Camilo</a:t>
                      </a:r>
                      <a:r>
                        <a:rPr sz="1800" u="sng" dirty="0">
                          <a:uFill>
                            <a:solidFill>
                              <a:srgbClr val="FFC000"/>
                            </a:solidFill>
                          </a:uFill>
                          <a:latin typeface="Arial MT"/>
                          <a:cs typeface="Arial MT"/>
                        </a:rPr>
                        <a:t>	</a:t>
                      </a:r>
                      <a:endParaRPr sz="1800" dirty="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14842997" y="3483864"/>
            <a:ext cx="3015615" cy="1529715"/>
          </a:xfrm>
          <a:custGeom>
            <a:avLst/>
            <a:gdLst/>
            <a:ahLst/>
            <a:cxnLst/>
            <a:rect l="l" t="t" r="r" b="b"/>
            <a:pathLst>
              <a:path w="2010409" h="1019810">
                <a:moveTo>
                  <a:pt x="1840229" y="0"/>
                </a:moveTo>
                <a:lnTo>
                  <a:pt x="169925" y="0"/>
                </a:lnTo>
                <a:lnTo>
                  <a:pt x="124751" y="6069"/>
                </a:lnTo>
                <a:lnTo>
                  <a:pt x="84158" y="23198"/>
                </a:lnTo>
                <a:lnTo>
                  <a:pt x="49768" y="49768"/>
                </a:lnTo>
                <a:lnTo>
                  <a:pt x="23198" y="84158"/>
                </a:lnTo>
                <a:lnTo>
                  <a:pt x="6069" y="124751"/>
                </a:lnTo>
                <a:lnTo>
                  <a:pt x="0" y="169925"/>
                </a:lnTo>
                <a:lnTo>
                  <a:pt x="0" y="849629"/>
                </a:lnTo>
                <a:lnTo>
                  <a:pt x="6069" y="894804"/>
                </a:lnTo>
                <a:lnTo>
                  <a:pt x="23198" y="935397"/>
                </a:lnTo>
                <a:lnTo>
                  <a:pt x="49768" y="969787"/>
                </a:lnTo>
                <a:lnTo>
                  <a:pt x="84158" y="996357"/>
                </a:lnTo>
                <a:lnTo>
                  <a:pt x="124751" y="1013486"/>
                </a:lnTo>
                <a:lnTo>
                  <a:pt x="169925" y="1019556"/>
                </a:lnTo>
                <a:lnTo>
                  <a:pt x="1840229" y="1019556"/>
                </a:lnTo>
                <a:lnTo>
                  <a:pt x="1885404" y="1013486"/>
                </a:lnTo>
                <a:lnTo>
                  <a:pt x="1925997" y="996357"/>
                </a:lnTo>
                <a:lnTo>
                  <a:pt x="1960387" y="969787"/>
                </a:lnTo>
                <a:lnTo>
                  <a:pt x="1986957" y="935397"/>
                </a:lnTo>
                <a:lnTo>
                  <a:pt x="2004086" y="894804"/>
                </a:lnTo>
                <a:lnTo>
                  <a:pt x="2010156" y="849629"/>
                </a:lnTo>
                <a:lnTo>
                  <a:pt x="2010156" y="169925"/>
                </a:lnTo>
                <a:lnTo>
                  <a:pt x="2004086" y="124751"/>
                </a:lnTo>
                <a:lnTo>
                  <a:pt x="1986957" y="84158"/>
                </a:lnTo>
                <a:lnTo>
                  <a:pt x="1960387" y="49768"/>
                </a:lnTo>
                <a:lnTo>
                  <a:pt x="1925997" y="23198"/>
                </a:lnTo>
                <a:lnTo>
                  <a:pt x="1885404" y="6069"/>
                </a:lnTo>
                <a:lnTo>
                  <a:pt x="1840229" y="0"/>
                </a:lnTo>
                <a:close/>
              </a:path>
            </a:pathLst>
          </a:custGeom>
          <a:solidFill>
            <a:srgbClr val="FFB625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12" name="object 12"/>
          <p:cNvSpPr txBox="1"/>
          <p:nvPr/>
        </p:nvSpPr>
        <p:spPr>
          <a:xfrm>
            <a:off x="15050165" y="3633739"/>
            <a:ext cx="2601278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algn="ctr">
              <a:spcBef>
                <a:spcPts val="150"/>
              </a:spcBef>
            </a:pPr>
            <a:r>
              <a:rPr sz="2700" b="1" spc="-15" dirty="0">
                <a:solidFill>
                  <a:srgbClr val="FFFFFF"/>
                </a:solidFill>
                <a:latin typeface="Verdana"/>
                <a:cs typeface="Verdana"/>
              </a:rPr>
              <a:t>Gobernación:</a:t>
            </a:r>
            <a:endParaRPr sz="2700" dirty="0">
              <a:latin typeface="Verdana"/>
              <a:cs typeface="Verdana"/>
            </a:endParaRPr>
          </a:p>
          <a:p>
            <a:pPr algn="ctr">
              <a:spcBef>
                <a:spcPts val="8"/>
              </a:spcBef>
            </a:pPr>
            <a:r>
              <a:rPr lang="es-ES" sz="2700" b="1" spc="-15" dirty="0">
                <a:solidFill>
                  <a:srgbClr val="FFFFFF"/>
                </a:solidFill>
                <a:latin typeface="Verdana"/>
                <a:cs typeface="Verdana"/>
              </a:rPr>
              <a:t>Karen Almario</a:t>
            </a:r>
            <a:endParaRPr sz="270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33779" y="10007588"/>
            <a:ext cx="2025015" cy="2750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050">
              <a:spcBef>
                <a:spcPts val="165"/>
              </a:spcBef>
            </a:pPr>
            <a:r>
              <a:rPr sz="1650" b="1" spc="-15" dirty="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www.dnp.gov.co</a:t>
            </a:r>
            <a:endParaRPr sz="16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">
            <a:extLst>
              <a:ext uri="{FF2B5EF4-FFF2-40B4-BE49-F238E27FC236}">
                <a16:creationId xmlns:a16="http://schemas.microsoft.com/office/drawing/2014/main" id="{1062E2D5-03AB-C4CF-7AB4-97720E802892}"/>
              </a:ext>
            </a:extLst>
          </p:cNvPr>
          <p:cNvSpPr txBox="1"/>
          <p:nvPr/>
        </p:nvSpPr>
        <p:spPr>
          <a:xfrm>
            <a:off x="3183118" y="397040"/>
            <a:ext cx="11834949" cy="1246495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436245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INSUMOS PARA LA FORMULACIÓN DEL PDT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6777A8B-224B-0DA4-4C9C-A2B03226E9DD}"/>
              </a:ext>
            </a:extLst>
          </p:cNvPr>
          <p:cNvSpPr/>
          <p:nvPr/>
        </p:nvSpPr>
        <p:spPr>
          <a:xfrm flipV="1">
            <a:off x="5357087" y="1533543"/>
            <a:ext cx="2248110" cy="10999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79011F7-679C-7650-59D6-6F30ED69889A}"/>
              </a:ext>
            </a:extLst>
          </p:cNvPr>
          <p:cNvSpPr/>
          <p:nvPr/>
        </p:nvSpPr>
        <p:spPr>
          <a:xfrm flipV="1">
            <a:off x="6481142" y="1533543"/>
            <a:ext cx="2768642" cy="10999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F3CBE21-6F47-3A05-41B7-B17119AACE33}"/>
              </a:ext>
            </a:extLst>
          </p:cNvPr>
          <p:cNvSpPr/>
          <p:nvPr/>
        </p:nvSpPr>
        <p:spPr>
          <a:xfrm flipV="1">
            <a:off x="8151999" y="1533543"/>
            <a:ext cx="5057451" cy="109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FFEE7754-1D5B-0A5D-4632-C1ABCA885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143" y="3255528"/>
            <a:ext cx="12291282" cy="453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31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>
            <a:extLst>
              <a:ext uri="{FF2B5EF4-FFF2-40B4-BE49-F238E27FC236}">
                <a16:creationId xmlns:a16="http://schemas.microsoft.com/office/drawing/2014/main" id="{226FB996-4BB5-5753-2114-2D2B73C28FC1}"/>
              </a:ext>
            </a:extLst>
          </p:cNvPr>
          <p:cNvSpPr>
            <a:spLocks noGrp="1"/>
          </p:cNvSpPr>
          <p:nvPr/>
        </p:nvSpPr>
        <p:spPr>
          <a:xfrm>
            <a:off x="3374895" y="1163609"/>
            <a:ext cx="10844651" cy="1523494"/>
          </a:xfrm>
          <a:prstGeom prst="rect">
            <a:avLst/>
          </a:prstGeom>
        </p:spPr>
        <p:txBody>
          <a:bodyPr vert="horz" wrap="square" lIns="137160" tIns="68580" rIns="137160" bIns="68580" rtlCol="0" anchor="t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000" b="1" i="0" u="none" strike="noStrike" kern="1200" cap="none" spc="-15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+mj-cs"/>
              </a:rPr>
              <a:t>Normas esenciales para la formulación del PDT</a:t>
            </a:r>
            <a:endParaRPr kumimoji="0" lang="es-ES_tradnl" sz="50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ACC307B1-BC57-25D0-3738-0E015703E544}"/>
              </a:ext>
            </a:extLst>
          </p:cNvPr>
          <p:cNvSpPr/>
          <p:nvPr/>
        </p:nvSpPr>
        <p:spPr>
          <a:xfrm>
            <a:off x="1446276" y="3466982"/>
            <a:ext cx="149763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Ley 152 de 1994: Ley Orgánica de Planeación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Ley 1909 de 2018: Estatuto de la Oposición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Ley 1757 de 2015: Estatuto de la Participación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Ley 2294 de 2023: Ley del PND Colombia Potencia Mundial de la Vida 2022-2026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Ley 1551 de 2012: Régimen Municipal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Ley 2200 de 2022: Régimen Departamental Decreto 1865 de 1994: Armonización ambiental de PDT</a:t>
            </a:r>
          </a:p>
        </p:txBody>
      </p:sp>
    </p:spTree>
    <p:extLst>
      <p:ext uri="{BB962C8B-B14F-4D97-AF65-F5344CB8AC3E}">
        <p14:creationId xmlns:p14="http://schemas.microsoft.com/office/powerpoint/2010/main" val="1865010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1813" y="306797"/>
            <a:ext cx="3238500" cy="670376"/>
          </a:xfrm>
          <a:prstGeom prst="rect">
            <a:avLst/>
          </a:prstGeom>
        </p:spPr>
        <p:txBody>
          <a:bodyPr vert="horz" wrap="square" lIns="0" tIns="23813" rIns="0" bIns="0" rtlCol="0" anchor="ctr">
            <a:spAutoFit/>
          </a:bodyPr>
          <a:lstStyle/>
          <a:p>
            <a:pPr marL="19050">
              <a:lnSpc>
                <a:spcPct val="100000"/>
              </a:lnSpc>
              <a:spcBef>
                <a:spcPts val="188"/>
              </a:spcBef>
            </a:pPr>
            <a:r>
              <a:rPr dirty="0"/>
              <a:t>Las</a:t>
            </a:r>
            <a:r>
              <a:rPr spc="135" dirty="0"/>
              <a:t> </a:t>
            </a:r>
            <a:r>
              <a:rPr spc="-15" dirty="0"/>
              <a:t>etapas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00338" y="1114425"/>
            <a:ext cx="13944600" cy="8886825"/>
            <a:chOff x="1800225" y="742950"/>
            <a:chExt cx="9296400" cy="59245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0225" y="742950"/>
              <a:ext cx="6267450" cy="59245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77300" y="2066925"/>
              <a:ext cx="2219325" cy="296227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829675" y="9329738"/>
            <a:ext cx="3286125" cy="47416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8103" rIns="0" bIns="0" rtlCol="0">
            <a:spAutoFit/>
          </a:bodyPr>
          <a:lstStyle/>
          <a:p>
            <a:pPr marL="147638" marR="0" lvl="0" indent="0" algn="l" defTabSz="914400" rtl="0" eaLnBrk="1" fontAlgn="auto" latinLnBrk="0" hangingPunct="1">
              <a:lnSpc>
                <a:spcPct val="100000"/>
              </a:lnSpc>
              <a:spcBef>
                <a:spcPts val="4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Fuente:</a:t>
            </a:r>
            <a:r>
              <a:rPr kumimoji="0" sz="2700" b="0" i="0" u="none" strike="noStrike" kern="1200" cap="none" spc="-9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700" b="0" i="0" u="none" strike="noStrike" kern="1200" cap="none" spc="-8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DNP,</a:t>
            </a:r>
            <a:r>
              <a:rPr kumimoji="0" sz="2700" b="0" i="0" u="none" strike="noStrike" kern="1200" cap="none" spc="-5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7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SisPT</a:t>
            </a:r>
            <a:endParaRPr kumimoji="0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8287999" cy="100298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03169" y="3471179"/>
            <a:ext cx="9454515" cy="1421543"/>
          </a:xfrm>
          <a:prstGeom prst="rect">
            <a:avLst/>
          </a:prstGeom>
        </p:spPr>
        <p:txBody>
          <a:bodyPr vert="horz" wrap="square" lIns="0" tIns="24765" rIns="0" bIns="0" rtlCol="0" anchor="ctr">
            <a:spAutoFit/>
          </a:bodyPr>
          <a:lstStyle/>
          <a:p>
            <a:pPr marL="19050">
              <a:lnSpc>
                <a:spcPct val="100000"/>
              </a:lnSpc>
              <a:spcBef>
                <a:spcPts val="195"/>
              </a:spcBef>
            </a:pPr>
            <a:r>
              <a:rPr sz="9075" spc="-143" dirty="0">
                <a:solidFill>
                  <a:srgbClr val="FFFFFF"/>
                </a:solidFill>
              </a:rPr>
              <a:t>Oferta</a:t>
            </a:r>
            <a:r>
              <a:rPr sz="9075" spc="-563" dirty="0">
                <a:solidFill>
                  <a:srgbClr val="FFFFFF"/>
                </a:solidFill>
              </a:rPr>
              <a:t> </a:t>
            </a:r>
            <a:r>
              <a:rPr sz="9075" dirty="0">
                <a:solidFill>
                  <a:srgbClr val="FFFFFF"/>
                </a:solidFill>
              </a:rPr>
              <a:t>de</a:t>
            </a:r>
            <a:r>
              <a:rPr sz="9075" spc="-720" dirty="0">
                <a:solidFill>
                  <a:srgbClr val="FFFFFF"/>
                </a:solidFill>
              </a:rPr>
              <a:t> </a:t>
            </a:r>
            <a:r>
              <a:rPr sz="9075" spc="-60" dirty="0">
                <a:solidFill>
                  <a:srgbClr val="FFFFFF"/>
                </a:solidFill>
              </a:rPr>
              <a:t>valor</a:t>
            </a:r>
            <a:endParaRPr sz="9075"/>
          </a:p>
        </p:txBody>
      </p:sp>
      <p:sp>
        <p:nvSpPr>
          <p:cNvPr id="4" name="object 4"/>
          <p:cNvSpPr/>
          <p:nvPr/>
        </p:nvSpPr>
        <p:spPr>
          <a:xfrm>
            <a:off x="2800350" y="6243638"/>
            <a:ext cx="7658100" cy="0"/>
          </a:xfrm>
          <a:custGeom>
            <a:avLst/>
            <a:gdLst/>
            <a:ahLst/>
            <a:cxnLst/>
            <a:rect l="l" t="t" r="r" b="b"/>
            <a:pathLst>
              <a:path w="5105400">
                <a:moveTo>
                  <a:pt x="0" y="0"/>
                </a:moveTo>
                <a:lnTo>
                  <a:pt x="5105019" y="0"/>
                </a:lnTo>
              </a:path>
            </a:pathLst>
          </a:custGeom>
          <a:ln w="1905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 sz="2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6286" y="2137226"/>
            <a:ext cx="14790057" cy="5696239"/>
          </a:xfrm>
          <a:prstGeom prst="rect">
            <a:avLst/>
          </a:prstGeom>
        </p:spPr>
        <p:txBody>
          <a:bodyPr vert="horz" wrap="square" lIns="0" tIns="145733" rIns="0" bIns="0" rtlCol="0">
            <a:spAutoFit/>
          </a:bodyPr>
          <a:lstStyle/>
          <a:p>
            <a:pPr marL="1577340" algn="ctr">
              <a:spcBef>
                <a:spcPts val="1148"/>
              </a:spcBef>
            </a:pPr>
            <a:r>
              <a:rPr sz="2000" b="1" dirty="0">
                <a:latin typeface="Calibri"/>
                <a:cs typeface="Calibri"/>
              </a:rPr>
              <a:t>12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Factores</a:t>
            </a:r>
            <a:r>
              <a:rPr sz="2000" b="1" spc="-15" dirty="0">
                <a:latin typeface="Calibri"/>
                <a:cs typeface="Calibri"/>
              </a:rPr>
              <a:t> diferenciadores</a:t>
            </a:r>
            <a:endParaRPr sz="2000" dirty="0">
              <a:latin typeface="Calibri"/>
              <a:cs typeface="Calibri"/>
            </a:endParaRPr>
          </a:p>
          <a:p>
            <a:pPr marL="361950" marR="96203" indent="-342900">
              <a:lnSpc>
                <a:spcPts val="2145"/>
              </a:lnSpc>
              <a:spcBef>
                <a:spcPts val="907"/>
              </a:spcBef>
              <a:buAutoNum type="arabicPeriod"/>
              <a:tabLst>
                <a:tab pos="361950" algn="l"/>
              </a:tabLst>
            </a:pPr>
            <a:r>
              <a:rPr sz="2000" dirty="0">
                <a:latin typeface="Calibri"/>
                <a:cs typeface="Calibri"/>
              </a:rPr>
              <a:t>Alineación</a:t>
            </a:r>
            <a:r>
              <a:rPr sz="2000" spc="29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Plan</a:t>
            </a:r>
            <a:r>
              <a:rPr sz="2000" spc="-2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8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Desarrollo</a:t>
            </a:r>
            <a:r>
              <a:rPr sz="2000" spc="-127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Territorial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(PDT)</a:t>
            </a:r>
            <a:r>
              <a:rPr sz="2000" spc="-8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14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Plan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Desarrollo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Nacional</a:t>
            </a:r>
            <a:r>
              <a:rPr sz="2000" spc="-83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(PND)</a:t>
            </a:r>
            <a:r>
              <a:rPr lang="es-ES" sz="2000" spc="-15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361950" indent="-342900">
              <a:lnSpc>
                <a:spcPts val="2153"/>
              </a:lnSpc>
              <a:spcBef>
                <a:spcPts val="696"/>
              </a:spcBef>
              <a:buAutoNum type="arabicPeriod"/>
              <a:tabLst>
                <a:tab pos="361950" algn="l"/>
              </a:tabLst>
            </a:pPr>
            <a:r>
              <a:rPr sz="2000" dirty="0">
                <a:latin typeface="Calibri"/>
                <a:cs typeface="Calibri"/>
              </a:rPr>
              <a:t>Articulación</a:t>
            </a:r>
            <a:r>
              <a:rPr sz="2000" spc="-5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actores</a:t>
            </a:r>
            <a:r>
              <a:rPr sz="2000" spc="38" dirty="0">
                <a:latin typeface="Calibri"/>
                <a:cs typeface="Calibri"/>
              </a:rPr>
              <a:t> </a:t>
            </a:r>
            <a:r>
              <a:rPr sz="2000" spc="-15" dirty="0" err="1">
                <a:latin typeface="Calibri"/>
                <a:cs typeface="Calibri"/>
              </a:rPr>
              <a:t>incidentes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38" dirty="0" err="1">
                <a:latin typeface="Calibri"/>
                <a:cs typeface="Calibri"/>
              </a:rPr>
              <a:t>en</a:t>
            </a:r>
            <a:r>
              <a:rPr lang="es-ES" sz="2000" spc="-3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formulación,</a:t>
            </a:r>
            <a:r>
              <a:rPr sz="2000" spc="5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aprobación,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ejecución</a:t>
            </a:r>
            <a:r>
              <a:rPr sz="2000" spc="-8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monitoreo</a:t>
            </a:r>
            <a:r>
              <a:rPr sz="2000" spc="21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98" dirty="0">
                <a:latin typeface="Calibri"/>
                <a:cs typeface="Calibri"/>
              </a:rPr>
              <a:t> </a:t>
            </a:r>
            <a:r>
              <a:rPr sz="2000" spc="-38" dirty="0">
                <a:latin typeface="Calibri"/>
                <a:cs typeface="Calibri"/>
              </a:rPr>
              <a:t>PDT</a:t>
            </a:r>
            <a:r>
              <a:rPr lang="es-ES" sz="2000" spc="-38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361950" marR="543878" indent="-342900">
              <a:lnSpc>
                <a:spcPts val="2145"/>
              </a:lnSpc>
              <a:spcBef>
                <a:spcPts val="848"/>
              </a:spcBef>
              <a:buAutoNum type="arabicPeriod" startAt="3"/>
              <a:tabLst>
                <a:tab pos="361950" algn="l"/>
              </a:tabLst>
            </a:pPr>
            <a:r>
              <a:rPr sz="2000" dirty="0">
                <a:latin typeface="Calibri"/>
                <a:cs typeface="Calibri"/>
              </a:rPr>
              <a:t>Acceso</a:t>
            </a:r>
            <a:r>
              <a:rPr sz="2000" spc="-11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asistido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6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15" dirty="0">
                <a:latin typeface="Calibri"/>
                <a:cs typeface="Calibri"/>
              </a:rPr>
              <a:t> mejores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bases </a:t>
            </a:r>
            <a:r>
              <a:rPr sz="2000" spc="-30" dirty="0">
                <a:latin typeface="Calibri"/>
                <a:cs typeface="Calibri"/>
              </a:rPr>
              <a:t>de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datos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territoriales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 err="1">
                <a:latin typeface="Calibri"/>
                <a:cs typeface="Calibri"/>
              </a:rPr>
              <a:t>país</a:t>
            </a:r>
            <a:r>
              <a:rPr lang="es-ES" sz="2000" spc="-30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362903" indent="-343853">
              <a:lnSpc>
                <a:spcPts val="2145"/>
              </a:lnSpc>
              <a:spcBef>
                <a:spcPts val="698"/>
              </a:spcBef>
              <a:buAutoNum type="arabicPeriod" startAt="3"/>
              <a:tabLst>
                <a:tab pos="362903" algn="l"/>
              </a:tabLst>
            </a:pPr>
            <a:r>
              <a:rPr sz="2000" spc="-15" dirty="0">
                <a:latin typeface="Calibri"/>
                <a:cs typeface="Calibri"/>
              </a:rPr>
              <a:t>Apoyo</a:t>
            </a:r>
            <a:r>
              <a:rPr sz="2000" spc="6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5" dirty="0" err="1">
                <a:latin typeface="Calibri"/>
                <a:cs typeface="Calibri"/>
              </a:rPr>
              <a:t>identificación</a:t>
            </a:r>
            <a:r>
              <a:rPr lang="es-ES"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33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oportunidad</a:t>
            </a:r>
            <a:r>
              <a:rPr sz="2000" spc="57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8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mejoramiento</a:t>
            </a:r>
            <a:r>
              <a:rPr sz="2000" spc="12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fiscal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5" dirty="0" err="1">
                <a:latin typeface="Calibri"/>
                <a:cs typeface="Calibri"/>
              </a:rPr>
              <a:t>financiero</a:t>
            </a:r>
            <a:r>
              <a:rPr lang="es-ES" sz="2000" spc="-15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361950" marR="683895" indent="-342900">
              <a:lnSpc>
                <a:spcPct val="101699"/>
              </a:lnSpc>
              <a:spcBef>
                <a:spcPts val="735"/>
              </a:spcBef>
              <a:buAutoNum type="arabicPeriod" startAt="5"/>
              <a:tabLst>
                <a:tab pos="361950" algn="l"/>
              </a:tabLst>
            </a:pPr>
            <a:r>
              <a:rPr sz="2000" spc="-15" dirty="0">
                <a:latin typeface="Calibri"/>
                <a:cs typeface="Calibri"/>
              </a:rPr>
              <a:t>Incorporación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53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proyectos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regionales</a:t>
            </a:r>
            <a:r>
              <a:rPr sz="2000" spc="35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(RAP),</a:t>
            </a:r>
            <a:r>
              <a:rPr sz="2000" spc="27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otros </a:t>
            </a:r>
            <a:r>
              <a:rPr sz="2000" dirty="0">
                <a:latin typeface="Calibri"/>
                <a:cs typeface="Calibri"/>
              </a:rPr>
              <a:t>proyectos</a:t>
            </a:r>
            <a:r>
              <a:rPr sz="2000" spc="36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 Plan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Plurianual</a:t>
            </a:r>
            <a:r>
              <a:rPr sz="2000" spc="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8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Inversiones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PPI</a:t>
            </a:r>
            <a:r>
              <a:rPr sz="2000" spc="53" dirty="0">
                <a:latin typeface="Calibri"/>
                <a:cs typeface="Calibri"/>
              </a:rPr>
              <a:t> </a:t>
            </a:r>
            <a:r>
              <a:rPr sz="2000" spc="-75" dirty="0">
                <a:latin typeface="Calibri"/>
                <a:cs typeface="Calibri"/>
              </a:rPr>
              <a:t>y </a:t>
            </a:r>
            <a:r>
              <a:rPr sz="2000" spc="-15" dirty="0">
                <a:latin typeface="Calibri"/>
                <a:cs typeface="Calibri"/>
              </a:rPr>
              <a:t>cooperación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sector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privado</a:t>
            </a:r>
            <a:endParaRPr sz="2000" dirty="0">
              <a:latin typeface="Calibri"/>
              <a:cs typeface="Calibri"/>
            </a:endParaRPr>
          </a:p>
          <a:p>
            <a:pPr marL="361950" indent="-342900">
              <a:spcBef>
                <a:spcPts val="773"/>
              </a:spcBef>
              <a:buAutoNum type="arabicPeriod" startAt="5"/>
              <a:tabLst>
                <a:tab pos="361950" algn="l"/>
              </a:tabLst>
            </a:pPr>
            <a:r>
              <a:rPr sz="2000" spc="-15" dirty="0">
                <a:latin typeface="Calibri"/>
                <a:cs typeface="Calibri"/>
              </a:rPr>
              <a:t>Apoyo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gestión</a:t>
            </a:r>
            <a:r>
              <a:rPr sz="2000" spc="-11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8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proyectos</a:t>
            </a:r>
            <a:r>
              <a:rPr sz="2000" spc="18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recursos</a:t>
            </a:r>
            <a:r>
              <a:rPr sz="2000" spc="-2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38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nivel</a:t>
            </a:r>
            <a:r>
              <a:rPr sz="2000" spc="-68" dirty="0">
                <a:latin typeface="Calibri"/>
                <a:cs typeface="Calibri"/>
              </a:rPr>
              <a:t> </a:t>
            </a:r>
            <a:r>
              <a:rPr sz="2000" spc="-15" dirty="0" err="1">
                <a:latin typeface="Calibri"/>
                <a:cs typeface="Calibri"/>
              </a:rPr>
              <a:t>nacional</a:t>
            </a:r>
            <a:r>
              <a:rPr lang="es-ES" sz="2000" spc="-15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361950" marR="228600" indent="-342900">
              <a:lnSpc>
                <a:spcPct val="104400"/>
              </a:lnSpc>
              <a:spcBef>
                <a:spcPts val="555"/>
              </a:spcBef>
              <a:buAutoNum type="arabicPeriod" startAt="5"/>
              <a:tabLst>
                <a:tab pos="361950" algn="l"/>
              </a:tabLst>
            </a:pPr>
            <a:r>
              <a:rPr sz="2000" spc="-15" dirty="0">
                <a:latin typeface="Calibri"/>
                <a:cs typeface="Calibri"/>
              </a:rPr>
              <a:t>Apoyo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-23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metodologías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para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-2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ejercicios</a:t>
            </a:r>
            <a:r>
              <a:rPr sz="2000" spc="-15" dirty="0">
                <a:latin typeface="Calibri"/>
                <a:cs typeface="Calibri"/>
              </a:rPr>
              <a:t> participativos requisitos</a:t>
            </a:r>
            <a:r>
              <a:rPr sz="2000" spc="-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38" dirty="0">
                <a:latin typeface="Calibri"/>
                <a:cs typeface="Calibri"/>
              </a:rPr>
              <a:t>PDT</a:t>
            </a:r>
            <a:r>
              <a:rPr lang="es-ES" sz="2000" spc="-38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361950" marR="240030" indent="-342900">
              <a:lnSpc>
                <a:spcPts val="2145"/>
              </a:lnSpc>
              <a:spcBef>
                <a:spcPts val="855"/>
              </a:spcBef>
              <a:buAutoNum type="arabicPeriod" startAt="5"/>
              <a:tabLst>
                <a:tab pos="361950" algn="l"/>
              </a:tabLst>
            </a:pPr>
            <a:r>
              <a:rPr sz="2000" spc="-15" dirty="0">
                <a:latin typeface="Calibri"/>
                <a:cs typeface="Calibri"/>
              </a:rPr>
              <a:t>Apoyo</a:t>
            </a:r>
            <a:r>
              <a:rPr sz="2000" dirty="0">
                <a:latin typeface="Calibri"/>
                <a:cs typeface="Calibri"/>
              </a:rPr>
              <a:t> en</a:t>
            </a:r>
            <a:r>
              <a:rPr sz="2000" spc="-5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8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construcción</a:t>
            </a:r>
            <a:r>
              <a:rPr sz="2000" spc="5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8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Capítulo</a:t>
            </a:r>
            <a:r>
              <a:rPr sz="2000" b="1" spc="-13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Independiente</a:t>
            </a:r>
            <a:r>
              <a:rPr sz="2000" b="1" spc="188" dirty="0">
                <a:latin typeface="Calibri"/>
                <a:cs typeface="Calibri"/>
              </a:rPr>
              <a:t> </a:t>
            </a:r>
            <a:r>
              <a:rPr sz="2000" b="1" spc="-38" dirty="0">
                <a:latin typeface="Calibri"/>
                <a:cs typeface="Calibri"/>
              </a:rPr>
              <a:t>del </a:t>
            </a:r>
            <a:r>
              <a:rPr sz="2000" b="1" spc="-15" dirty="0">
                <a:latin typeface="Calibri"/>
                <a:cs typeface="Calibri"/>
              </a:rPr>
              <a:t>Sistema</a:t>
            </a:r>
            <a:r>
              <a:rPr sz="2000" b="1" spc="-38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General</a:t>
            </a:r>
            <a:r>
              <a:rPr sz="2000" b="1" spc="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68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Regalías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(SGR)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8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iniciativas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de</a:t>
            </a:r>
            <a:r>
              <a:rPr sz="2000" spc="-68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Paz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75" dirty="0">
                <a:latin typeface="Calibri"/>
                <a:cs typeface="Calibri"/>
              </a:rPr>
              <a:t>y </a:t>
            </a:r>
            <a:r>
              <a:rPr sz="2000" dirty="0">
                <a:latin typeface="Calibri"/>
                <a:cs typeface="Calibri"/>
              </a:rPr>
              <a:t>Víctimas,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Conectividad,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Sistema</a:t>
            </a:r>
            <a:r>
              <a:rPr sz="2000" spc="-6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2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Ciudades</a:t>
            </a:r>
            <a:r>
              <a:rPr sz="2000" spc="-2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 muchos</a:t>
            </a:r>
            <a:r>
              <a:rPr sz="2000" spc="203" dirty="0">
                <a:latin typeface="Calibri"/>
                <a:cs typeface="Calibri"/>
              </a:rPr>
              <a:t> </a:t>
            </a:r>
            <a:r>
              <a:rPr sz="2000" spc="-38" dirty="0">
                <a:latin typeface="Calibri"/>
                <a:cs typeface="Calibri"/>
              </a:rPr>
              <a:t>más</a:t>
            </a:r>
            <a:endParaRPr sz="2000" dirty="0">
              <a:latin typeface="Calibri"/>
              <a:cs typeface="Calibri"/>
            </a:endParaRPr>
          </a:p>
          <a:p>
            <a:pPr marL="361950" indent="-342900">
              <a:lnSpc>
                <a:spcPts val="2153"/>
              </a:lnSpc>
              <a:spcBef>
                <a:spcPts val="689"/>
              </a:spcBef>
              <a:buAutoNum type="arabicPeriod" startAt="5"/>
              <a:tabLst>
                <a:tab pos="361950" algn="l"/>
              </a:tabLst>
            </a:pPr>
            <a:r>
              <a:rPr sz="2000" spc="-15" dirty="0">
                <a:latin typeface="Calibri"/>
                <a:cs typeface="Calibri"/>
              </a:rPr>
              <a:t>Apoyo</a:t>
            </a:r>
            <a:r>
              <a:rPr sz="2000" spc="5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2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5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usabilidad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5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Catastro</a:t>
            </a:r>
            <a:r>
              <a:rPr sz="2000" spc="-113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Multipropósito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(CM)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75" dirty="0">
                <a:latin typeface="Calibri"/>
                <a:cs typeface="Calibri"/>
              </a:rPr>
              <a:t>y</a:t>
            </a:r>
            <a:r>
              <a:rPr lang="es-ES" sz="2000" dirty="0">
                <a:latin typeface="Calibri"/>
                <a:cs typeface="Calibri"/>
              </a:rPr>
              <a:t> </a:t>
            </a:r>
            <a:r>
              <a:rPr sz="2000" spc="-15" dirty="0" err="1">
                <a:latin typeface="Calibri"/>
                <a:cs typeface="Calibri"/>
              </a:rPr>
              <a:t>Ordenamiento</a:t>
            </a:r>
            <a:r>
              <a:rPr sz="2000" spc="-23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Territorial</a:t>
            </a:r>
            <a:r>
              <a:rPr sz="2000" spc="-53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(OT)</a:t>
            </a:r>
            <a:r>
              <a:rPr lang="es-ES" sz="2000" spc="-30" dirty="0">
                <a:latin typeface="Calibri"/>
                <a:cs typeface="Calibri"/>
              </a:rPr>
              <a:t>. </a:t>
            </a:r>
            <a:endParaRPr sz="2000" dirty="0">
              <a:latin typeface="Calibri"/>
              <a:cs typeface="Calibri"/>
            </a:endParaRPr>
          </a:p>
          <a:p>
            <a:pPr marL="361950" marR="7620" indent="-342900">
              <a:lnSpc>
                <a:spcPct val="99100"/>
              </a:lnSpc>
              <a:spcBef>
                <a:spcPts val="795"/>
              </a:spcBef>
              <a:buAutoNum type="arabicPeriod" startAt="10"/>
              <a:tabLst>
                <a:tab pos="361950" algn="l"/>
              </a:tabLst>
            </a:pPr>
            <a:r>
              <a:rPr sz="2000" spc="-15" dirty="0">
                <a:latin typeface="Calibri"/>
                <a:cs typeface="Calibri"/>
              </a:rPr>
              <a:t>Transferencia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de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conocimiento</a:t>
            </a:r>
            <a:r>
              <a:rPr sz="2000" spc="15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formación</a:t>
            </a:r>
            <a:r>
              <a:rPr sz="2000" spc="6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8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capacidades </a:t>
            </a:r>
            <a:r>
              <a:rPr sz="2000" dirty="0">
                <a:latin typeface="Calibri"/>
                <a:cs typeface="Calibri"/>
              </a:rPr>
              <a:t>locales</a:t>
            </a:r>
            <a:r>
              <a:rPr sz="2000" spc="381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Juntos</a:t>
            </a:r>
            <a:r>
              <a:rPr sz="2000" spc="-3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por</a:t>
            </a:r>
            <a:r>
              <a:rPr sz="2000" spc="38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el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30" dirty="0" err="1">
                <a:latin typeface="Calibri"/>
                <a:cs typeface="Calibri"/>
              </a:rPr>
              <a:t>Territorio</a:t>
            </a:r>
            <a:r>
              <a:rPr lang="es-ES" sz="2000" spc="60" dirty="0">
                <a:latin typeface="Calibri"/>
                <a:cs typeface="Calibri"/>
              </a:rPr>
              <a:t>. </a:t>
            </a:r>
            <a:endParaRPr sz="2000" dirty="0">
              <a:latin typeface="Calibri"/>
              <a:cs typeface="Calibri"/>
            </a:endParaRPr>
          </a:p>
          <a:p>
            <a:pPr marL="360044" indent="-340994">
              <a:spcBef>
                <a:spcPts val="764"/>
              </a:spcBef>
              <a:buAutoNum type="arabicPeriod" startAt="10"/>
              <a:tabLst>
                <a:tab pos="360044" algn="l"/>
              </a:tabLst>
            </a:pPr>
            <a:r>
              <a:rPr sz="2000" spc="-15" dirty="0">
                <a:latin typeface="Calibri"/>
                <a:cs typeface="Calibri"/>
              </a:rPr>
              <a:t>Apoyo</a:t>
            </a:r>
            <a:r>
              <a:rPr sz="2000" spc="3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5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Mesa</a:t>
            </a:r>
            <a:r>
              <a:rPr sz="2000" spc="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Ayuda</a:t>
            </a:r>
            <a:r>
              <a:rPr sz="2000" spc="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8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Inversión</a:t>
            </a:r>
            <a:r>
              <a:rPr sz="2000" spc="-53" dirty="0">
                <a:latin typeface="Calibri"/>
                <a:cs typeface="Calibri"/>
              </a:rPr>
              <a:t> </a:t>
            </a:r>
            <a:r>
              <a:rPr sz="2000" spc="-15" dirty="0" err="1">
                <a:latin typeface="Calibri"/>
                <a:cs typeface="Calibri"/>
              </a:rPr>
              <a:t>Pública</a:t>
            </a:r>
            <a:r>
              <a:rPr lang="es-ES" sz="2000" spc="-15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360044" marR="873443" indent="-340994">
              <a:lnSpc>
                <a:spcPts val="2145"/>
              </a:lnSpc>
              <a:spcBef>
                <a:spcPts val="855"/>
              </a:spcBef>
              <a:buAutoNum type="arabicPeriod" startAt="10"/>
              <a:tabLst>
                <a:tab pos="361950" algn="l"/>
              </a:tabLst>
            </a:pPr>
            <a:r>
              <a:rPr sz="2000" dirty="0">
                <a:latin typeface="Calibri"/>
                <a:cs typeface="Calibri"/>
              </a:rPr>
              <a:t>El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equipo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mejor</a:t>
            </a:r>
            <a:r>
              <a:rPr sz="2000" spc="68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calificado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del</a:t>
            </a:r>
            <a:r>
              <a:rPr sz="2000" spc="-5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pais </a:t>
            </a:r>
            <a:r>
              <a:rPr sz="2000" spc="-15" dirty="0">
                <a:latin typeface="Calibri"/>
                <a:cs typeface="Calibri"/>
              </a:rPr>
              <a:t>para</a:t>
            </a:r>
            <a:r>
              <a:rPr sz="2000" spc="-5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</a:t>
            </a:r>
            <a:r>
              <a:rPr sz="2000" spc="53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proceso</a:t>
            </a:r>
            <a:r>
              <a:rPr sz="2000" spc="-38" dirty="0">
                <a:latin typeface="Calibri"/>
                <a:cs typeface="Calibri"/>
              </a:rPr>
              <a:t> de </a:t>
            </a:r>
            <a:r>
              <a:rPr lang="es-ES" sz="2000" spc="-38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planificación</a:t>
            </a:r>
            <a:r>
              <a:rPr sz="2000" spc="-15" dirty="0">
                <a:latin typeface="Calibri"/>
                <a:cs typeface="Calibri"/>
              </a:rPr>
              <a:t> territorial</a:t>
            </a:r>
            <a:r>
              <a:rPr lang="es-ES" sz="2000" spc="-15" dirty="0">
                <a:latin typeface="Calibri"/>
                <a:cs typeface="Calibri"/>
              </a:rPr>
              <a:t>,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02400" y="537936"/>
            <a:ext cx="5865614" cy="670376"/>
          </a:xfrm>
          <a:prstGeom prst="rect">
            <a:avLst/>
          </a:prstGeom>
        </p:spPr>
        <p:txBody>
          <a:bodyPr vert="horz" wrap="square" lIns="0" tIns="23813" rIns="0" bIns="0" rtlCol="0" anchor="ctr">
            <a:spAutoFit/>
          </a:bodyPr>
          <a:lstStyle/>
          <a:p>
            <a:pPr marL="19050">
              <a:lnSpc>
                <a:spcPct val="100000"/>
              </a:lnSpc>
              <a:spcBef>
                <a:spcPts val="188"/>
              </a:spcBef>
            </a:pPr>
            <a:r>
              <a:rPr dirty="0"/>
              <a:t>Oferta</a:t>
            </a:r>
            <a:r>
              <a:rPr spc="255" dirty="0"/>
              <a:t> </a:t>
            </a:r>
            <a:r>
              <a:rPr dirty="0"/>
              <a:t>de</a:t>
            </a:r>
            <a:r>
              <a:rPr spc="45" dirty="0"/>
              <a:t> </a:t>
            </a:r>
            <a:r>
              <a:rPr spc="-30" dirty="0"/>
              <a:t>valor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81137" y="2447130"/>
            <a:ext cx="11344230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CO" sz="5400" b="1" spc="63" dirty="0">
                <a:solidFill>
                  <a:srgbClr val="504F4E"/>
                </a:solidFill>
                <a:latin typeface="Montserrat"/>
                <a:ea typeface="Verdana"/>
              </a:rPr>
              <a:t>Planes de Desarrollo Territoriales 2024 – 2027</a:t>
            </a:r>
          </a:p>
          <a:p>
            <a:endParaRPr lang="es-CO" sz="5400" b="1" spc="63" dirty="0">
              <a:solidFill>
                <a:srgbClr val="504F4E"/>
              </a:solidFill>
              <a:latin typeface="Montserrat"/>
              <a:ea typeface="Verdana"/>
            </a:endParaRPr>
          </a:p>
          <a:p>
            <a:r>
              <a:rPr lang="es-CO" sz="5400" b="1" spc="63" dirty="0">
                <a:solidFill>
                  <a:srgbClr val="504F4E"/>
                </a:solidFill>
                <a:latin typeface="Montserrat"/>
                <a:ea typeface="Verdana"/>
              </a:rPr>
              <a:t>(Articulación PND 2022-2026)</a:t>
            </a:r>
            <a:endParaRPr lang="es-CO" sz="5400" b="1" spc="63" dirty="0">
              <a:solidFill>
                <a:srgbClr val="504F4E"/>
              </a:solidFill>
              <a:latin typeface="Montserrat"/>
              <a:ea typeface="Verdana" panose="020B060403050404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03632" y="6556252"/>
            <a:ext cx="9776253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40"/>
              </a:lnSpc>
            </a:pPr>
            <a:endParaRPr lang="es-CO" sz="2700" spc="26" dirty="0">
              <a:solidFill>
                <a:srgbClr val="504F4E"/>
              </a:solidFill>
              <a:latin typeface="Montserrat"/>
              <a:ea typeface="Calibri"/>
              <a:cs typeface="Calibri"/>
            </a:endParaRPr>
          </a:p>
          <a:p>
            <a:pPr algn="l">
              <a:lnSpc>
                <a:spcPts val="3240"/>
              </a:lnSpc>
            </a:pPr>
            <a:r>
              <a:rPr lang="es-CO" sz="2700" spc="26" dirty="0">
                <a:solidFill>
                  <a:srgbClr val="504F4E"/>
                </a:solidFill>
                <a:latin typeface="Montserrat"/>
              </a:rPr>
              <a:t>Dirección de Estrategia Regional</a:t>
            </a:r>
          </a:p>
          <a:p>
            <a:pPr algn="l">
              <a:lnSpc>
                <a:spcPts val="3240"/>
              </a:lnSpc>
            </a:pPr>
            <a:r>
              <a:rPr lang="es-CO" sz="2700" spc="26" dirty="0">
                <a:solidFill>
                  <a:srgbClr val="504F4E"/>
                </a:solidFill>
                <a:latin typeface="Montserrat"/>
              </a:rPr>
              <a:t>Equipo Territorial – Región CARIBE</a:t>
            </a:r>
          </a:p>
          <a:p>
            <a:pPr algn="l">
              <a:lnSpc>
                <a:spcPts val="3240"/>
              </a:lnSpc>
            </a:pPr>
            <a:r>
              <a:rPr lang="es-CO" sz="2700" spc="26" dirty="0">
                <a:solidFill>
                  <a:srgbClr val="504F4E"/>
                </a:solidFill>
                <a:latin typeface="Montserrat"/>
              </a:rPr>
              <a:t>2024.</a:t>
            </a:r>
          </a:p>
        </p:txBody>
      </p:sp>
    </p:spTree>
    <p:extLst>
      <p:ext uri="{BB962C8B-B14F-4D97-AF65-F5344CB8AC3E}">
        <p14:creationId xmlns:p14="http://schemas.microsoft.com/office/powerpoint/2010/main" val="869781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1" name="Google Shape;7551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23529"/>
            <a:ext cx="18283428" cy="1459304"/>
          </a:xfrm>
          <a:prstGeom prst="rect">
            <a:avLst/>
          </a:prstGeom>
          <a:noFill/>
          <a:ln>
            <a:noFill/>
          </a:ln>
        </p:spPr>
      </p:pic>
      <p:sp>
        <p:nvSpPr>
          <p:cNvPr id="7552" name="Google Shape;7552;p48"/>
          <p:cNvSpPr txBox="1"/>
          <p:nvPr/>
        </p:nvSpPr>
        <p:spPr>
          <a:xfrm>
            <a:off x="3885585" y="301876"/>
            <a:ext cx="9706500" cy="1089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>
              <a:lnSpc>
                <a:spcPct val="102500"/>
              </a:lnSpc>
            </a:pPr>
            <a:r>
              <a:rPr lang="es-MX" sz="3000" b="1" dirty="0">
                <a:solidFill>
                  <a:srgbClr val="7E7E7E"/>
                </a:solidFill>
                <a:latin typeface="Verdana"/>
                <a:ea typeface="Verdana"/>
                <a:cs typeface="Verdana"/>
                <a:sym typeface="Verdana"/>
              </a:rPr>
              <a:t>Antecedentes en Colombia</a:t>
            </a:r>
            <a:endParaRPr sz="2700" dirty="0"/>
          </a:p>
          <a:p>
            <a:pPr algn="ctr">
              <a:lnSpc>
                <a:spcPct val="102500"/>
              </a:lnSpc>
            </a:pPr>
            <a:r>
              <a:rPr lang="es-MX" sz="3000" b="1" dirty="0">
                <a:solidFill>
                  <a:srgbClr val="7E7E7E"/>
                </a:solidFill>
                <a:latin typeface="Verdana"/>
                <a:ea typeface="Verdana"/>
                <a:cs typeface="Verdana"/>
                <a:sym typeface="Verdana"/>
              </a:rPr>
              <a:t>Planes Nacionales de Desarrollo</a:t>
            </a:r>
            <a:endParaRPr sz="2700" dirty="0"/>
          </a:p>
        </p:txBody>
      </p:sp>
      <p:sp>
        <p:nvSpPr>
          <p:cNvPr id="7553" name="Google Shape;7553;p48"/>
          <p:cNvSpPr/>
          <p:nvPr/>
        </p:nvSpPr>
        <p:spPr>
          <a:xfrm>
            <a:off x="676832" y="2447631"/>
            <a:ext cx="3299940" cy="197599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4" name="Google Shape;7554;p48"/>
          <p:cNvSpPr/>
          <p:nvPr/>
        </p:nvSpPr>
        <p:spPr>
          <a:xfrm>
            <a:off x="653319" y="6886575"/>
            <a:ext cx="3323511" cy="234859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5" name="Google Shape;7555;p48"/>
          <p:cNvSpPr/>
          <p:nvPr/>
        </p:nvSpPr>
        <p:spPr>
          <a:xfrm>
            <a:off x="4214397" y="2447631"/>
            <a:ext cx="4998105" cy="678747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56" name="Google Shape;7556;p48" descr="Los planes de desarrollo y las políticas de educación en Colombia de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831" y="2755037"/>
            <a:ext cx="3154229" cy="134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7" name="Google Shape;7557;p48"/>
          <p:cNvPicPr preferRelativeResize="0"/>
          <p:nvPr/>
        </p:nvPicPr>
        <p:blipFill rotWithShape="1">
          <a:blip r:embed="rId5">
            <a:alphaModFix/>
          </a:blip>
          <a:srcRect l="18334" t="18769" r="56838" b="51635"/>
          <a:stretch/>
        </p:blipFill>
        <p:spPr>
          <a:xfrm>
            <a:off x="4474090" y="2447632"/>
            <a:ext cx="4264640" cy="3108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8" name="Google Shape;7558;p48"/>
          <p:cNvPicPr preferRelativeResize="0"/>
          <p:nvPr/>
        </p:nvPicPr>
        <p:blipFill rotWithShape="1">
          <a:blip r:embed="rId5">
            <a:alphaModFix/>
          </a:blip>
          <a:srcRect l="17692" t="49407" r="52341" b="12380"/>
          <a:stretch/>
        </p:blipFill>
        <p:spPr>
          <a:xfrm>
            <a:off x="4495401" y="5655081"/>
            <a:ext cx="4464663" cy="348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9" name="Google Shape;7559;p48"/>
          <p:cNvPicPr preferRelativeResize="0"/>
          <p:nvPr/>
        </p:nvPicPr>
        <p:blipFill rotWithShape="1">
          <a:blip r:embed="rId6">
            <a:alphaModFix/>
          </a:blip>
          <a:srcRect l="23320" t="12222" r="58418" b="67964"/>
          <a:stretch/>
        </p:blipFill>
        <p:spPr>
          <a:xfrm>
            <a:off x="676831" y="7214614"/>
            <a:ext cx="3148460" cy="1921568"/>
          </a:xfrm>
          <a:prstGeom prst="rect">
            <a:avLst/>
          </a:prstGeom>
          <a:noFill/>
          <a:ln>
            <a:noFill/>
          </a:ln>
        </p:spPr>
      </p:pic>
      <p:sp>
        <p:nvSpPr>
          <p:cNvPr id="7560" name="Google Shape;7560;p48"/>
          <p:cNvSpPr/>
          <p:nvPr/>
        </p:nvSpPr>
        <p:spPr>
          <a:xfrm>
            <a:off x="676830" y="4564404"/>
            <a:ext cx="3299940" cy="218133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561" name="Google Shape;7561;p48"/>
          <p:cNvCxnSpPr>
            <a:cxnSpLocks/>
          </p:cNvCxnSpPr>
          <p:nvPr/>
        </p:nvCxnSpPr>
        <p:spPr>
          <a:xfrm>
            <a:off x="9670572" y="1423529"/>
            <a:ext cx="0" cy="8081046"/>
          </a:xfrm>
          <a:prstGeom prst="straightConnector1">
            <a:avLst/>
          </a:prstGeom>
          <a:noFill/>
          <a:ln w="19050" cap="flat" cmpd="sng">
            <a:solidFill>
              <a:srgbClr val="E0C38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562" name="Google Shape;7562;p48"/>
          <p:cNvSpPr/>
          <p:nvPr/>
        </p:nvSpPr>
        <p:spPr>
          <a:xfrm>
            <a:off x="10128651" y="2447631"/>
            <a:ext cx="3299940" cy="416745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3" name="Google Shape;7563;p48"/>
          <p:cNvSpPr/>
          <p:nvPr/>
        </p:nvSpPr>
        <p:spPr>
          <a:xfrm>
            <a:off x="10105137" y="6886575"/>
            <a:ext cx="3357288" cy="234859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64" name="Google Shape;7564;p48" descr="Bases del Plan Nacional de Desarrollo 2018-2022 | Asociación Ambiente y  Socieda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276198" y="2755037"/>
            <a:ext cx="3004886" cy="3501782"/>
          </a:xfrm>
          <a:prstGeom prst="rect">
            <a:avLst/>
          </a:prstGeom>
          <a:noFill/>
          <a:ln>
            <a:noFill/>
          </a:ln>
        </p:spPr>
      </p:pic>
      <p:sp>
        <p:nvSpPr>
          <p:cNvPr id="7565" name="Google Shape;7565;p48"/>
          <p:cNvSpPr/>
          <p:nvPr/>
        </p:nvSpPr>
        <p:spPr>
          <a:xfrm>
            <a:off x="13702590" y="2447630"/>
            <a:ext cx="4165425" cy="258155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6" name="Google Shape;7566;p48"/>
          <p:cNvSpPr/>
          <p:nvPr/>
        </p:nvSpPr>
        <p:spPr>
          <a:xfrm>
            <a:off x="13702589" y="5229227"/>
            <a:ext cx="4165425" cy="400593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67" name="Google Shape;7567;p48"/>
          <p:cNvPicPr preferRelativeResize="0"/>
          <p:nvPr/>
        </p:nvPicPr>
        <p:blipFill rotWithShape="1">
          <a:blip r:embed="rId8">
            <a:alphaModFix/>
          </a:blip>
          <a:srcRect l="21789" t="37573" r="55926" b="26144"/>
          <a:stretch/>
        </p:blipFill>
        <p:spPr>
          <a:xfrm>
            <a:off x="13792599" y="5403897"/>
            <a:ext cx="4075380" cy="3732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8" name="Google Shape;7568;p48"/>
          <p:cNvPicPr preferRelativeResize="0"/>
          <p:nvPr/>
        </p:nvPicPr>
        <p:blipFill rotWithShape="1">
          <a:blip r:embed="rId8">
            <a:alphaModFix/>
          </a:blip>
          <a:srcRect l="25516" t="12221" r="57787" b="65653"/>
          <a:stretch/>
        </p:blipFill>
        <p:spPr>
          <a:xfrm>
            <a:off x="14197654" y="2470665"/>
            <a:ext cx="3115448" cy="23223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69" name="Google Shape;7569;p48"/>
          <p:cNvGrpSpPr/>
          <p:nvPr/>
        </p:nvGrpSpPr>
        <p:grpSpPr>
          <a:xfrm>
            <a:off x="946159" y="4715038"/>
            <a:ext cx="2609957" cy="2070324"/>
            <a:chOff x="3880565" y="2962215"/>
            <a:chExt cx="1739971" cy="1380216"/>
          </a:xfrm>
        </p:grpSpPr>
        <p:sp>
          <p:nvSpPr>
            <p:cNvPr id="7570" name="Google Shape;7570;p48"/>
            <p:cNvSpPr txBox="1"/>
            <p:nvPr/>
          </p:nvSpPr>
          <p:spPr>
            <a:xfrm>
              <a:off x="3895725" y="2962215"/>
              <a:ext cx="47010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rgbClr val="D5AC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24</a:t>
              </a:r>
              <a:endParaRPr sz="1950" dirty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71" name="Google Shape;7571;p48"/>
            <p:cNvSpPr txBox="1"/>
            <p:nvPr/>
          </p:nvSpPr>
          <p:spPr>
            <a:xfrm>
              <a:off x="3895725" y="3250274"/>
              <a:ext cx="47010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rgbClr val="D5AC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81</a:t>
              </a:r>
              <a:endParaRPr sz="1950" dirty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72" name="Google Shape;7572;p48"/>
            <p:cNvSpPr txBox="1"/>
            <p:nvPr/>
          </p:nvSpPr>
          <p:spPr>
            <a:xfrm>
              <a:off x="3880565" y="3506354"/>
              <a:ext cx="61260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rgbClr val="D5AC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194</a:t>
              </a:r>
              <a:endParaRPr sz="1950" dirty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73" name="Google Shape;7573;p48"/>
            <p:cNvSpPr txBox="1"/>
            <p:nvPr/>
          </p:nvSpPr>
          <p:spPr>
            <a:xfrm>
              <a:off x="3895725" y="3794414"/>
              <a:ext cx="61260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rgbClr val="D5AC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996</a:t>
              </a:r>
              <a:endParaRPr sz="1950" dirty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74" name="Google Shape;7574;p48"/>
            <p:cNvSpPr txBox="1"/>
            <p:nvPr/>
          </p:nvSpPr>
          <p:spPr>
            <a:xfrm>
              <a:off x="4508393" y="3008381"/>
              <a:ext cx="8916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Sectores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75" name="Google Shape;7575;p48"/>
            <p:cNvSpPr txBox="1"/>
            <p:nvPr/>
          </p:nvSpPr>
          <p:spPr>
            <a:xfrm>
              <a:off x="4508393" y="3275111"/>
              <a:ext cx="9813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Entidades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76" name="Google Shape;7576;p48"/>
            <p:cNvSpPr txBox="1"/>
            <p:nvPr/>
          </p:nvSpPr>
          <p:spPr>
            <a:xfrm>
              <a:off x="4508393" y="3552521"/>
              <a:ext cx="10599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Programas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77" name="Google Shape;7577;p48"/>
            <p:cNvSpPr txBox="1"/>
            <p:nvPr/>
          </p:nvSpPr>
          <p:spPr>
            <a:xfrm>
              <a:off x="4510836" y="3819251"/>
              <a:ext cx="1109700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Indicadores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7578" name="Google Shape;7578;p48"/>
          <p:cNvGrpSpPr/>
          <p:nvPr/>
        </p:nvGrpSpPr>
        <p:grpSpPr>
          <a:xfrm>
            <a:off x="10463675" y="7053295"/>
            <a:ext cx="2630079" cy="2070324"/>
            <a:chOff x="3867150" y="2962215"/>
            <a:chExt cx="1753386" cy="1380216"/>
          </a:xfrm>
        </p:grpSpPr>
        <p:sp>
          <p:nvSpPr>
            <p:cNvPr id="7579" name="Google Shape;7579;p48"/>
            <p:cNvSpPr txBox="1"/>
            <p:nvPr/>
          </p:nvSpPr>
          <p:spPr>
            <a:xfrm>
              <a:off x="3886200" y="2962215"/>
              <a:ext cx="47010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rgbClr val="D5AC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24</a:t>
              </a:r>
              <a:endParaRPr sz="1950" dirty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80" name="Google Shape;7580;p48"/>
            <p:cNvSpPr txBox="1"/>
            <p:nvPr/>
          </p:nvSpPr>
          <p:spPr>
            <a:xfrm>
              <a:off x="3876675" y="3250274"/>
              <a:ext cx="47010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rgbClr val="D5AC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64</a:t>
              </a:r>
              <a:endParaRPr sz="1950" dirty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81" name="Google Shape;7581;p48"/>
            <p:cNvSpPr txBox="1"/>
            <p:nvPr/>
          </p:nvSpPr>
          <p:spPr>
            <a:xfrm>
              <a:off x="3880565" y="3506354"/>
              <a:ext cx="47010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rgbClr val="D5AC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98</a:t>
              </a:r>
              <a:endParaRPr sz="1950" dirty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82" name="Google Shape;7582;p48"/>
            <p:cNvSpPr txBox="1"/>
            <p:nvPr/>
          </p:nvSpPr>
          <p:spPr>
            <a:xfrm>
              <a:off x="3867150" y="3794414"/>
              <a:ext cx="61260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rgbClr val="D5AC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652</a:t>
              </a:r>
              <a:endParaRPr sz="1950" dirty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83" name="Google Shape;7583;p48"/>
            <p:cNvSpPr txBox="1"/>
            <p:nvPr/>
          </p:nvSpPr>
          <p:spPr>
            <a:xfrm>
              <a:off x="4508393" y="3008381"/>
              <a:ext cx="8916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Sectores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84" name="Google Shape;7584;p48"/>
            <p:cNvSpPr txBox="1"/>
            <p:nvPr/>
          </p:nvSpPr>
          <p:spPr>
            <a:xfrm>
              <a:off x="4508393" y="3275111"/>
              <a:ext cx="9813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Entidades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85" name="Google Shape;7585;p48"/>
            <p:cNvSpPr txBox="1"/>
            <p:nvPr/>
          </p:nvSpPr>
          <p:spPr>
            <a:xfrm>
              <a:off x="4508393" y="3552521"/>
              <a:ext cx="10599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Programas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86" name="Google Shape;7586;p48"/>
            <p:cNvSpPr txBox="1"/>
            <p:nvPr/>
          </p:nvSpPr>
          <p:spPr>
            <a:xfrm>
              <a:off x="4510836" y="3819251"/>
              <a:ext cx="1109700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Indicadores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3F1BF116-3758-CF83-123C-B1909E7FB65C}"/>
              </a:ext>
            </a:extLst>
          </p:cNvPr>
          <p:cNvSpPr txBox="1"/>
          <p:nvPr/>
        </p:nvSpPr>
        <p:spPr>
          <a:xfrm>
            <a:off x="3122930" y="1728925"/>
            <a:ext cx="184537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700" dirty="0"/>
              <a:t>2014 - 2018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A38FA6A-3723-33A8-3C47-A537E1FCB4A5}"/>
              </a:ext>
            </a:extLst>
          </p:cNvPr>
          <p:cNvSpPr txBox="1"/>
          <p:nvPr/>
        </p:nvSpPr>
        <p:spPr>
          <a:xfrm>
            <a:off x="12489974" y="1690708"/>
            <a:ext cx="184537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700" dirty="0"/>
              <a:t>2018 - 2022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1" name="Google Shape;759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23529"/>
            <a:ext cx="18283428" cy="1459304"/>
          </a:xfrm>
          <a:prstGeom prst="rect">
            <a:avLst/>
          </a:prstGeom>
          <a:noFill/>
          <a:ln>
            <a:noFill/>
          </a:ln>
        </p:spPr>
      </p:pic>
      <p:sp>
        <p:nvSpPr>
          <p:cNvPr id="7597" name="Google Shape;7597;p49"/>
          <p:cNvSpPr txBox="1"/>
          <p:nvPr/>
        </p:nvSpPr>
        <p:spPr>
          <a:xfrm>
            <a:off x="3885585" y="301876"/>
            <a:ext cx="9706500" cy="1089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>
              <a:lnSpc>
                <a:spcPct val="102500"/>
              </a:lnSpc>
            </a:pPr>
            <a:r>
              <a:rPr lang="es-MX" sz="3000" b="1" dirty="0">
                <a:solidFill>
                  <a:srgbClr val="7E7E7E"/>
                </a:solidFill>
                <a:latin typeface="Verdana"/>
                <a:ea typeface="Verdana"/>
                <a:cs typeface="Verdana"/>
                <a:sym typeface="Verdana"/>
              </a:rPr>
              <a:t>Construcción del </a:t>
            </a:r>
            <a:endParaRPr sz="2700" dirty="0"/>
          </a:p>
          <a:p>
            <a:pPr algn="ctr">
              <a:lnSpc>
                <a:spcPct val="102500"/>
              </a:lnSpc>
            </a:pPr>
            <a:r>
              <a:rPr lang="es-MX" sz="3000" b="1" dirty="0">
                <a:solidFill>
                  <a:srgbClr val="7E7E7E"/>
                </a:solidFill>
                <a:latin typeface="Verdana"/>
                <a:ea typeface="Verdana"/>
                <a:cs typeface="Verdana"/>
                <a:sym typeface="Verdana"/>
              </a:rPr>
              <a:t>Plan Nacional de Desarrollo 2022 - 2026</a:t>
            </a:r>
            <a:endParaRPr sz="2700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A371D1C-22AC-BE74-2E15-6DCDDA4D6C61}"/>
              </a:ext>
            </a:extLst>
          </p:cNvPr>
          <p:cNvSpPr/>
          <p:nvPr/>
        </p:nvSpPr>
        <p:spPr>
          <a:xfrm>
            <a:off x="12193538" y="2277671"/>
            <a:ext cx="4843179" cy="365657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2700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B3CA71E3-AD81-EC6A-942A-1B7861DE1B0A}"/>
              </a:ext>
            </a:extLst>
          </p:cNvPr>
          <p:cNvSpPr/>
          <p:nvPr/>
        </p:nvSpPr>
        <p:spPr>
          <a:xfrm>
            <a:off x="6621775" y="2252180"/>
            <a:ext cx="4854437" cy="36565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2700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7F08D03-B0A6-F72E-34F1-7835D1693FE0}"/>
              </a:ext>
            </a:extLst>
          </p:cNvPr>
          <p:cNvSpPr/>
          <p:nvPr/>
        </p:nvSpPr>
        <p:spPr>
          <a:xfrm>
            <a:off x="1034583" y="2277671"/>
            <a:ext cx="4843179" cy="365657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27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E885E0-2D77-900E-A905-2AE2B6A050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12" t="24478" r="71251" b="41989"/>
          <a:stretch/>
        </p:blipFill>
        <p:spPr>
          <a:xfrm>
            <a:off x="13734340" y="3935659"/>
            <a:ext cx="1658669" cy="1829600"/>
          </a:xfrm>
          <a:prstGeom prst="rect">
            <a:avLst/>
          </a:prstGeom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9AEE16E6-8766-4C4B-F988-8B1246FA9CB9}"/>
              </a:ext>
            </a:extLst>
          </p:cNvPr>
          <p:cNvSpPr/>
          <p:nvPr/>
        </p:nvSpPr>
        <p:spPr>
          <a:xfrm>
            <a:off x="1552556" y="2666100"/>
            <a:ext cx="3897348" cy="159969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400" dirty="0">
                <a:latin typeface="Montserrat" panose="00000500000000000000" pitchFamily="2" charset="0"/>
              </a:rPr>
              <a:t>Más de 250.000 personas participaron</a:t>
            </a:r>
          </a:p>
        </p:txBody>
      </p:sp>
      <p:pic>
        <p:nvPicPr>
          <p:cNvPr id="9" name="Gráfico 8" descr="Niña con globo contorno">
            <a:extLst>
              <a:ext uri="{FF2B5EF4-FFF2-40B4-BE49-F238E27FC236}">
                <a16:creationId xmlns:a16="http://schemas.microsoft.com/office/drawing/2014/main" id="{C8BE883E-7AE8-678C-0A6B-B8800B3FA9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54882" y="4399611"/>
            <a:ext cx="1491540" cy="1491540"/>
          </a:xfrm>
          <a:prstGeom prst="rect">
            <a:avLst/>
          </a:prstGeom>
        </p:spPr>
      </p:pic>
      <p:pic>
        <p:nvPicPr>
          <p:cNvPr id="10" name="Gráfico 9" descr="Mujer con bastón contorno">
            <a:extLst>
              <a:ext uri="{FF2B5EF4-FFF2-40B4-BE49-F238E27FC236}">
                <a16:creationId xmlns:a16="http://schemas.microsoft.com/office/drawing/2014/main" id="{34A4FE34-CC5E-0E1A-8A39-754791529B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17357" y="4366425"/>
            <a:ext cx="1392486" cy="1392486"/>
          </a:xfrm>
          <a:prstGeom prst="rect">
            <a:avLst/>
          </a:prstGeom>
        </p:spPr>
      </p:pic>
      <p:pic>
        <p:nvPicPr>
          <p:cNvPr id="11" name="Gráfico 10" descr="Acceso universal contorno">
            <a:extLst>
              <a:ext uri="{FF2B5EF4-FFF2-40B4-BE49-F238E27FC236}">
                <a16:creationId xmlns:a16="http://schemas.microsoft.com/office/drawing/2014/main" id="{12A415C3-814B-F862-2420-3232E39A8F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01052" y="4141067"/>
            <a:ext cx="1960112" cy="1960112"/>
          </a:xfrm>
          <a:prstGeom prst="rect">
            <a:avLst/>
          </a:prstGeom>
        </p:spPr>
      </p:pic>
      <p:pic>
        <p:nvPicPr>
          <p:cNvPr id="12" name="Picture 4" descr="Mapa de la OIM en Colombia | OIM Colombia">
            <a:extLst>
              <a:ext uri="{FF2B5EF4-FFF2-40B4-BE49-F238E27FC236}">
                <a16:creationId xmlns:a16="http://schemas.microsoft.com/office/drawing/2014/main" id="{915F8505-A6C6-ED79-C1AC-D26FAF01D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111" y="3952523"/>
            <a:ext cx="1620086" cy="193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620BFC74-95EA-5E94-71DA-EDA4E1D9CB62}"/>
              </a:ext>
            </a:extLst>
          </p:cNvPr>
          <p:cNvSpPr/>
          <p:nvPr/>
        </p:nvSpPr>
        <p:spPr>
          <a:xfrm>
            <a:off x="12513470" y="2519453"/>
            <a:ext cx="4096956" cy="133364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400" dirty="0">
                <a:latin typeface="Montserrat" panose="00000500000000000000" pitchFamily="2" charset="0"/>
              </a:rPr>
              <a:t>89.000 Propuestas</a:t>
            </a:r>
          </a:p>
          <a:p>
            <a:pPr algn="ctr"/>
            <a:r>
              <a:rPr lang="es-CO" sz="2400" b="1" dirty="0">
                <a:latin typeface="Montserrat" panose="00000500000000000000" pitchFamily="2" charset="0"/>
              </a:rPr>
              <a:t>Ley 2294 </a:t>
            </a:r>
            <a:r>
              <a:rPr lang="es-CO" sz="2400" dirty="0">
                <a:latin typeface="Montserrat" panose="00000500000000000000" pitchFamily="2" charset="0"/>
              </a:rPr>
              <a:t>de 2022</a:t>
            </a:r>
          </a:p>
          <a:p>
            <a:pPr algn="ctr"/>
            <a:r>
              <a:rPr lang="es-CO" sz="2400" dirty="0">
                <a:latin typeface="Montserrat" panose="00000500000000000000" pitchFamily="2" charset="0"/>
              </a:rPr>
              <a:t>372 artículos 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26A406C0-7681-EB7D-EE5A-0DB91BF923D2}"/>
              </a:ext>
            </a:extLst>
          </p:cNvPr>
          <p:cNvSpPr/>
          <p:nvPr/>
        </p:nvSpPr>
        <p:spPr>
          <a:xfrm>
            <a:off x="6909011" y="2607958"/>
            <a:ext cx="4280060" cy="129682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400" dirty="0">
                <a:latin typeface="Montserrat" panose="00000500000000000000" pitchFamily="2" charset="0"/>
              </a:rPr>
              <a:t>51 Diálogos Regionales Vinculantes</a:t>
            </a:r>
          </a:p>
        </p:txBody>
      </p:sp>
      <p:sp>
        <p:nvSpPr>
          <p:cNvPr id="38" name="Rectangle 80">
            <a:extLst>
              <a:ext uri="{FF2B5EF4-FFF2-40B4-BE49-F238E27FC236}">
                <a16:creationId xmlns:a16="http://schemas.microsoft.com/office/drawing/2014/main" id="{D9369BD5-92FC-BE88-D787-59B935844B1F}"/>
              </a:ext>
            </a:extLst>
          </p:cNvPr>
          <p:cNvSpPr/>
          <p:nvPr/>
        </p:nvSpPr>
        <p:spPr>
          <a:xfrm>
            <a:off x="6184233" y="6744662"/>
            <a:ext cx="8984574" cy="2743827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es-CO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Consulta aquí los resultados de los diálogos</a:t>
            </a:r>
            <a:br>
              <a:rPr lang="es-CO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s-CO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vinculantes:</a:t>
            </a:r>
          </a:p>
          <a:p>
            <a:pPr lvl="3"/>
            <a:endParaRPr lang="es-CO" sz="21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3"/>
            <a:r>
              <a:rPr lang="es-CO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CO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2"/>
              </a:rPr>
              <a:t>https://dialogosregionales.dnp.gov.co/resultados-dialogos/Paginas/balance-dialogos.aspx</a:t>
            </a:r>
            <a:endParaRPr lang="es-CO" sz="21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700" dirty="0">
              <a:solidFill>
                <a:srgbClr val="4D4D4D"/>
              </a:solidFill>
              <a:latin typeface="Verdana"/>
              <a:ea typeface="Verdana"/>
            </a:endParaRPr>
          </a:p>
        </p:txBody>
      </p:sp>
      <p:pic>
        <p:nvPicPr>
          <p:cNvPr id="2" name="Picture 4" descr="RDiálogo Regional Vinculante">
            <a:extLst>
              <a:ext uri="{FF2B5EF4-FFF2-40B4-BE49-F238E27FC236}">
                <a16:creationId xmlns:a16="http://schemas.microsoft.com/office/drawing/2014/main" id="{D59FA93E-71F9-6A51-5905-B1D2AE8B4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137" y="6569329"/>
            <a:ext cx="3726926" cy="286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" name="Google Shape;7608;p50"/>
          <p:cNvSpPr/>
          <p:nvPr/>
        </p:nvSpPr>
        <p:spPr>
          <a:xfrm>
            <a:off x="10941664" y="6967998"/>
            <a:ext cx="1635317" cy="2418786"/>
          </a:xfrm>
          <a:custGeom>
            <a:avLst/>
            <a:gdLst/>
            <a:ahLst/>
            <a:cxnLst/>
            <a:rect l="l" t="t" r="r" b="b"/>
            <a:pathLst>
              <a:path w="1453615" h="2150032" extrusionOk="0">
                <a:moveTo>
                  <a:pt x="120835" y="0"/>
                </a:moveTo>
                <a:lnTo>
                  <a:pt x="764819" y="0"/>
                </a:lnTo>
                <a:cubicBezTo>
                  <a:pt x="807335" y="0"/>
                  <a:pt x="847260" y="22378"/>
                  <a:pt x="869166" y="59107"/>
                </a:cubicBezTo>
                <a:lnTo>
                  <a:pt x="1436479" y="1013250"/>
                </a:lnTo>
                <a:cubicBezTo>
                  <a:pt x="1459327" y="1051082"/>
                  <a:pt x="1459327" y="1098448"/>
                  <a:pt x="1436479" y="1136782"/>
                </a:cubicBezTo>
                <a:lnTo>
                  <a:pt x="869166" y="2090925"/>
                </a:lnTo>
                <a:cubicBezTo>
                  <a:pt x="847260" y="2127654"/>
                  <a:pt x="807924" y="2150032"/>
                  <a:pt x="764819" y="2150032"/>
                </a:cubicBezTo>
                <a:lnTo>
                  <a:pt x="120835" y="2150032"/>
                </a:lnTo>
                <a:cubicBezTo>
                  <a:pt x="53822" y="2150032"/>
                  <a:pt x="0" y="2095742"/>
                  <a:pt x="0" y="2029209"/>
                </a:cubicBezTo>
                <a:lnTo>
                  <a:pt x="0" y="120823"/>
                </a:lnTo>
                <a:cubicBezTo>
                  <a:pt x="0" y="53788"/>
                  <a:pt x="54293" y="0"/>
                  <a:pt x="12083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9" name="Google Shape;7609;p50"/>
          <p:cNvSpPr/>
          <p:nvPr/>
        </p:nvSpPr>
        <p:spPr>
          <a:xfrm>
            <a:off x="7063408" y="6967998"/>
            <a:ext cx="1635317" cy="2418786"/>
          </a:xfrm>
          <a:custGeom>
            <a:avLst/>
            <a:gdLst/>
            <a:ahLst/>
            <a:cxnLst/>
            <a:rect l="l" t="t" r="r" b="b"/>
            <a:pathLst>
              <a:path w="1453615" h="2150032" extrusionOk="0">
                <a:moveTo>
                  <a:pt x="120835" y="0"/>
                </a:moveTo>
                <a:lnTo>
                  <a:pt x="764819" y="0"/>
                </a:lnTo>
                <a:cubicBezTo>
                  <a:pt x="807335" y="0"/>
                  <a:pt x="847260" y="22378"/>
                  <a:pt x="869166" y="59107"/>
                </a:cubicBezTo>
                <a:lnTo>
                  <a:pt x="1436479" y="1013250"/>
                </a:lnTo>
                <a:cubicBezTo>
                  <a:pt x="1459327" y="1051082"/>
                  <a:pt x="1459327" y="1098448"/>
                  <a:pt x="1436479" y="1136782"/>
                </a:cubicBezTo>
                <a:lnTo>
                  <a:pt x="869166" y="2090925"/>
                </a:lnTo>
                <a:cubicBezTo>
                  <a:pt x="847260" y="2127654"/>
                  <a:pt x="807924" y="2150032"/>
                  <a:pt x="764819" y="2150032"/>
                </a:cubicBezTo>
                <a:lnTo>
                  <a:pt x="120835" y="2150032"/>
                </a:lnTo>
                <a:cubicBezTo>
                  <a:pt x="53822" y="2150032"/>
                  <a:pt x="0" y="2095742"/>
                  <a:pt x="0" y="2029209"/>
                </a:cubicBezTo>
                <a:lnTo>
                  <a:pt x="0" y="120823"/>
                </a:lnTo>
                <a:cubicBezTo>
                  <a:pt x="0" y="53788"/>
                  <a:pt x="54293" y="0"/>
                  <a:pt x="12083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0" name="Google Shape;7610;p50"/>
          <p:cNvSpPr/>
          <p:nvPr/>
        </p:nvSpPr>
        <p:spPr>
          <a:xfrm>
            <a:off x="3371060" y="6967998"/>
            <a:ext cx="1635317" cy="2418786"/>
          </a:xfrm>
          <a:custGeom>
            <a:avLst/>
            <a:gdLst/>
            <a:ahLst/>
            <a:cxnLst/>
            <a:rect l="l" t="t" r="r" b="b"/>
            <a:pathLst>
              <a:path w="1453615" h="2150032" extrusionOk="0">
                <a:moveTo>
                  <a:pt x="120835" y="0"/>
                </a:moveTo>
                <a:lnTo>
                  <a:pt x="764819" y="0"/>
                </a:lnTo>
                <a:cubicBezTo>
                  <a:pt x="807335" y="0"/>
                  <a:pt x="847260" y="22378"/>
                  <a:pt x="869166" y="59107"/>
                </a:cubicBezTo>
                <a:lnTo>
                  <a:pt x="1436479" y="1013250"/>
                </a:lnTo>
                <a:cubicBezTo>
                  <a:pt x="1459327" y="1051082"/>
                  <a:pt x="1459327" y="1098448"/>
                  <a:pt x="1436479" y="1136782"/>
                </a:cubicBezTo>
                <a:lnTo>
                  <a:pt x="869166" y="2090925"/>
                </a:lnTo>
                <a:cubicBezTo>
                  <a:pt x="847260" y="2127654"/>
                  <a:pt x="807924" y="2150032"/>
                  <a:pt x="764819" y="2150032"/>
                </a:cubicBezTo>
                <a:lnTo>
                  <a:pt x="120835" y="2150032"/>
                </a:lnTo>
                <a:cubicBezTo>
                  <a:pt x="53822" y="2150032"/>
                  <a:pt x="0" y="2095742"/>
                  <a:pt x="0" y="2029209"/>
                </a:cubicBezTo>
                <a:lnTo>
                  <a:pt x="0" y="120823"/>
                </a:lnTo>
                <a:cubicBezTo>
                  <a:pt x="0" y="53788"/>
                  <a:pt x="54293" y="0"/>
                  <a:pt x="12083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11" name="Google Shape;7611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23529"/>
            <a:ext cx="18283428" cy="1459304"/>
          </a:xfrm>
          <a:prstGeom prst="rect">
            <a:avLst/>
          </a:prstGeom>
          <a:noFill/>
          <a:ln>
            <a:noFill/>
          </a:ln>
        </p:spPr>
      </p:pic>
      <p:sp>
        <p:nvSpPr>
          <p:cNvPr id="7612" name="Google Shape;7612;p50"/>
          <p:cNvSpPr txBox="1"/>
          <p:nvPr/>
        </p:nvSpPr>
        <p:spPr>
          <a:xfrm>
            <a:off x="3711917" y="245321"/>
            <a:ext cx="9706500" cy="1089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>
              <a:lnSpc>
                <a:spcPct val="102500"/>
              </a:lnSpc>
            </a:pPr>
            <a:r>
              <a:rPr lang="es-MX" sz="3000" b="1" dirty="0">
                <a:solidFill>
                  <a:srgbClr val="7E7E7E"/>
                </a:solidFill>
                <a:latin typeface="Verdana"/>
                <a:ea typeface="Verdana"/>
                <a:cs typeface="Verdana"/>
                <a:sym typeface="Verdana"/>
              </a:rPr>
              <a:t>Estructura del </a:t>
            </a:r>
            <a:endParaRPr sz="2700" dirty="0"/>
          </a:p>
          <a:p>
            <a:pPr algn="ctr">
              <a:lnSpc>
                <a:spcPct val="102500"/>
              </a:lnSpc>
            </a:pPr>
            <a:r>
              <a:rPr lang="es-MX" sz="3000" b="1" dirty="0">
                <a:solidFill>
                  <a:srgbClr val="7E7E7E"/>
                </a:solidFill>
                <a:latin typeface="Verdana"/>
                <a:ea typeface="Verdana"/>
                <a:cs typeface="Verdana"/>
                <a:sym typeface="Verdana"/>
              </a:rPr>
              <a:t>Plan Nacional de Desarrollo</a:t>
            </a:r>
            <a:endParaRPr sz="2700" dirty="0"/>
          </a:p>
        </p:txBody>
      </p:sp>
      <p:grpSp>
        <p:nvGrpSpPr>
          <p:cNvPr id="7613" name="Google Shape;7613;p50"/>
          <p:cNvGrpSpPr/>
          <p:nvPr/>
        </p:nvGrpSpPr>
        <p:grpSpPr>
          <a:xfrm>
            <a:off x="1146919" y="2526685"/>
            <a:ext cx="2966636" cy="3999539"/>
            <a:chOff x="545357" y="1369072"/>
            <a:chExt cx="1977757" cy="1497534"/>
          </a:xfrm>
        </p:grpSpPr>
        <p:sp>
          <p:nvSpPr>
            <p:cNvPr id="7614" name="Google Shape;7614;p50"/>
            <p:cNvSpPr/>
            <p:nvPr/>
          </p:nvSpPr>
          <p:spPr>
            <a:xfrm>
              <a:off x="583596" y="1411468"/>
              <a:ext cx="1939518" cy="14551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818" y="21600"/>
                  </a:moveTo>
                  <a:lnTo>
                    <a:pt x="782" y="21600"/>
                  </a:lnTo>
                  <a:cubicBezTo>
                    <a:pt x="349" y="21600"/>
                    <a:pt x="0" y="21342"/>
                    <a:pt x="0" y="21022"/>
                  </a:cubicBezTo>
                  <a:lnTo>
                    <a:pt x="0" y="578"/>
                  </a:lnTo>
                  <a:cubicBezTo>
                    <a:pt x="0" y="258"/>
                    <a:pt x="349" y="0"/>
                    <a:pt x="782" y="0"/>
                  </a:cubicBezTo>
                  <a:lnTo>
                    <a:pt x="20818" y="0"/>
                  </a:lnTo>
                  <a:cubicBezTo>
                    <a:pt x="21251" y="0"/>
                    <a:pt x="21600" y="258"/>
                    <a:pt x="21600" y="578"/>
                  </a:cubicBezTo>
                  <a:lnTo>
                    <a:pt x="21600" y="21016"/>
                  </a:lnTo>
                  <a:cubicBezTo>
                    <a:pt x="21600" y="21336"/>
                    <a:pt x="21251" y="21600"/>
                    <a:pt x="20818" y="21600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pPr algn="ctr"/>
              <a:endParaRPr sz="24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15" name="Google Shape;7615;p50"/>
            <p:cNvSpPr/>
            <p:nvPr/>
          </p:nvSpPr>
          <p:spPr>
            <a:xfrm>
              <a:off x="694064" y="1476179"/>
              <a:ext cx="1728000" cy="129600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818" y="21600"/>
                  </a:moveTo>
                  <a:lnTo>
                    <a:pt x="782" y="21600"/>
                  </a:lnTo>
                  <a:cubicBezTo>
                    <a:pt x="349" y="21600"/>
                    <a:pt x="0" y="21342"/>
                    <a:pt x="0" y="21022"/>
                  </a:cubicBezTo>
                  <a:lnTo>
                    <a:pt x="0" y="578"/>
                  </a:lnTo>
                  <a:cubicBezTo>
                    <a:pt x="0" y="258"/>
                    <a:pt x="349" y="0"/>
                    <a:pt x="782" y="0"/>
                  </a:cubicBezTo>
                  <a:lnTo>
                    <a:pt x="20818" y="0"/>
                  </a:lnTo>
                  <a:cubicBezTo>
                    <a:pt x="21251" y="0"/>
                    <a:pt x="21600" y="258"/>
                    <a:pt x="21600" y="578"/>
                  </a:cubicBezTo>
                  <a:lnTo>
                    <a:pt x="21600" y="21016"/>
                  </a:lnTo>
                  <a:cubicBezTo>
                    <a:pt x="21600" y="21336"/>
                    <a:pt x="21251" y="21600"/>
                    <a:pt x="20818" y="2160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pPr algn="ctr"/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algn="ctr"/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algn="ctr"/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algn="ctr"/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Ordenamiento del territorio alrededor del agua y justicia ambiental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16" name="Google Shape;7616;p50"/>
            <p:cNvSpPr/>
            <p:nvPr/>
          </p:nvSpPr>
          <p:spPr>
            <a:xfrm>
              <a:off x="545357" y="1369075"/>
              <a:ext cx="598104" cy="5756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880" y="0"/>
                  </a:moveTo>
                  <a:cubicBezTo>
                    <a:pt x="1293" y="0"/>
                    <a:pt x="0" y="1288"/>
                    <a:pt x="0" y="2880"/>
                  </a:cubicBezTo>
                  <a:lnTo>
                    <a:pt x="0" y="21600"/>
                  </a:lnTo>
                  <a:lnTo>
                    <a:pt x="21600" y="0"/>
                  </a:lnTo>
                  <a:lnTo>
                    <a:pt x="2880" y="0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endParaRPr sz="3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17" name="Google Shape;7617;p50"/>
            <p:cNvSpPr txBox="1"/>
            <p:nvPr/>
          </p:nvSpPr>
          <p:spPr>
            <a:xfrm>
              <a:off x="545357" y="1369072"/>
              <a:ext cx="327300" cy="2246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1</a:t>
              </a:r>
              <a:endParaRPr sz="3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7618" name="Google Shape;7618;p50"/>
          <p:cNvGrpSpPr/>
          <p:nvPr/>
        </p:nvGrpSpPr>
        <p:grpSpPr>
          <a:xfrm>
            <a:off x="4345291" y="2505319"/>
            <a:ext cx="3002063" cy="4020722"/>
            <a:chOff x="2815365" y="1379406"/>
            <a:chExt cx="2001375" cy="1491891"/>
          </a:xfrm>
        </p:grpSpPr>
        <p:sp>
          <p:nvSpPr>
            <p:cNvPr id="7619" name="Google Shape;7619;p50"/>
            <p:cNvSpPr/>
            <p:nvPr/>
          </p:nvSpPr>
          <p:spPr>
            <a:xfrm>
              <a:off x="2877222" y="1416159"/>
              <a:ext cx="1939518" cy="14551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818" y="21600"/>
                  </a:moveTo>
                  <a:lnTo>
                    <a:pt x="782" y="21600"/>
                  </a:lnTo>
                  <a:cubicBezTo>
                    <a:pt x="349" y="21600"/>
                    <a:pt x="0" y="21342"/>
                    <a:pt x="0" y="21022"/>
                  </a:cubicBezTo>
                  <a:lnTo>
                    <a:pt x="0" y="578"/>
                  </a:lnTo>
                  <a:cubicBezTo>
                    <a:pt x="0" y="258"/>
                    <a:pt x="349" y="0"/>
                    <a:pt x="782" y="0"/>
                  </a:cubicBezTo>
                  <a:lnTo>
                    <a:pt x="20818" y="0"/>
                  </a:lnTo>
                  <a:cubicBezTo>
                    <a:pt x="21251" y="0"/>
                    <a:pt x="21600" y="258"/>
                    <a:pt x="21600" y="578"/>
                  </a:cubicBezTo>
                  <a:lnTo>
                    <a:pt x="21600" y="21016"/>
                  </a:lnTo>
                  <a:cubicBezTo>
                    <a:pt x="21600" y="21336"/>
                    <a:pt x="21251" y="21600"/>
                    <a:pt x="20818" y="21600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pPr algn="ctr"/>
              <a:endParaRPr sz="24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20" name="Google Shape;7620;p50"/>
            <p:cNvSpPr/>
            <p:nvPr/>
          </p:nvSpPr>
          <p:spPr>
            <a:xfrm>
              <a:off x="2983698" y="1499611"/>
              <a:ext cx="1728000" cy="129600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818" y="21600"/>
                  </a:moveTo>
                  <a:lnTo>
                    <a:pt x="782" y="21600"/>
                  </a:lnTo>
                  <a:cubicBezTo>
                    <a:pt x="349" y="21600"/>
                    <a:pt x="0" y="21342"/>
                    <a:pt x="0" y="21022"/>
                  </a:cubicBezTo>
                  <a:lnTo>
                    <a:pt x="0" y="578"/>
                  </a:lnTo>
                  <a:cubicBezTo>
                    <a:pt x="0" y="258"/>
                    <a:pt x="349" y="0"/>
                    <a:pt x="782" y="0"/>
                  </a:cubicBezTo>
                  <a:lnTo>
                    <a:pt x="20818" y="0"/>
                  </a:lnTo>
                  <a:cubicBezTo>
                    <a:pt x="21251" y="0"/>
                    <a:pt x="21600" y="258"/>
                    <a:pt x="21600" y="578"/>
                  </a:cubicBezTo>
                  <a:lnTo>
                    <a:pt x="21600" y="21016"/>
                  </a:lnTo>
                  <a:cubicBezTo>
                    <a:pt x="21600" y="21336"/>
                    <a:pt x="21251" y="21600"/>
                    <a:pt x="20818" y="2160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pPr algn="ctr"/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algn="ctr"/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Seguridad humana</a:t>
              </a:r>
              <a:endParaRPr sz="2700" dirty="0"/>
            </a:p>
            <a:p>
              <a:pPr algn="ctr"/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y justicia social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21" name="Google Shape;7621;p50"/>
            <p:cNvSpPr/>
            <p:nvPr/>
          </p:nvSpPr>
          <p:spPr>
            <a:xfrm>
              <a:off x="2841492" y="1388117"/>
              <a:ext cx="598104" cy="5756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880" y="0"/>
                  </a:moveTo>
                  <a:cubicBezTo>
                    <a:pt x="1293" y="0"/>
                    <a:pt x="0" y="1288"/>
                    <a:pt x="0" y="2880"/>
                  </a:cubicBezTo>
                  <a:lnTo>
                    <a:pt x="0" y="21600"/>
                  </a:lnTo>
                  <a:lnTo>
                    <a:pt x="21600" y="0"/>
                  </a:lnTo>
                  <a:lnTo>
                    <a:pt x="2880" y="0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endParaRPr sz="3375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22" name="Google Shape;7622;p50"/>
            <p:cNvSpPr txBox="1"/>
            <p:nvPr/>
          </p:nvSpPr>
          <p:spPr>
            <a:xfrm>
              <a:off x="2815365" y="1379406"/>
              <a:ext cx="327300" cy="2226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2</a:t>
              </a:r>
              <a:endParaRPr sz="3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7623" name="Google Shape;7623;p50"/>
          <p:cNvGrpSpPr/>
          <p:nvPr/>
        </p:nvGrpSpPr>
        <p:grpSpPr>
          <a:xfrm>
            <a:off x="7583173" y="2493740"/>
            <a:ext cx="3000839" cy="4032323"/>
            <a:chOff x="5031710" y="1347160"/>
            <a:chExt cx="2000559" cy="1499618"/>
          </a:xfrm>
        </p:grpSpPr>
        <p:sp>
          <p:nvSpPr>
            <p:cNvPr id="7624" name="Google Shape;7624;p50"/>
            <p:cNvSpPr/>
            <p:nvPr/>
          </p:nvSpPr>
          <p:spPr>
            <a:xfrm>
              <a:off x="5092751" y="1391640"/>
              <a:ext cx="1939518" cy="14551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818" y="21600"/>
                  </a:moveTo>
                  <a:lnTo>
                    <a:pt x="782" y="21600"/>
                  </a:lnTo>
                  <a:cubicBezTo>
                    <a:pt x="349" y="21600"/>
                    <a:pt x="0" y="21342"/>
                    <a:pt x="0" y="21022"/>
                  </a:cubicBezTo>
                  <a:lnTo>
                    <a:pt x="0" y="578"/>
                  </a:lnTo>
                  <a:cubicBezTo>
                    <a:pt x="0" y="258"/>
                    <a:pt x="349" y="0"/>
                    <a:pt x="782" y="0"/>
                  </a:cubicBezTo>
                  <a:lnTo>
                    <a:pt x="20818" y="0"/>
                  </a:lnTo>
                  <a:cubicBezTo>
                    <a:pt x="21251" y="0"/>
                    <a:pt x="21600" y="258"/>
                    <a:pt x="21600" y="578"/>
                  </a:cubicBezTo>
                  <a:lnTo>
                    <a:pt x="21600" y="21016"/>
                  </a:lnTo>
                  <a:cubicBezTo>
                    <a:pt x="21600" y="21336"/>
                    <a:pt x="21251" y="21600"/>
                    <a:pt x="20818" y="21600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pPr algn="ctr"/>
              <a:endParaRPr sz="24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25" name="Google Shape;7625;p50"/>
            <p:cNvSpPr/>
            <p:nvPr/>
          </p:nvSpPr>
          <p:spPr>
            <a:xfrm>
              <a:off x="5197526" y="1469829"/>
              <a:ext cx="1728000" cy="129600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818" y="21600"/>
                  </a:moveTo>
                  <a:lnTo>
                    <a:pt x="782" y="21600"/>
                  </a:lnTo>
                  <a:cubicBezTo>
                    <a:pt x="349" y="21600"/>
                    <a:pt x="0" y="21342"/>
                    <a:pt x="0" y="21022"/>
                  </a:cubicBezTo>
                  <a:lnTo>
                    <a:pt x="0" y="578"/>
                  </a:lnTo>
                  <a:cubicBezTo>
                    <a:pt x="0" y="258"/>
                    <a:pt x="349" y="0"/>
                    <a:pt x="782" y="0"/>
                  </a:cubicBezTo>
                  <a:lnTo>
                    <a:pt x="20818" y="0"/>
                  </a:lnTo>
                  <a:cubicBezTo>
                    <a:pt x="21251" y="0"/>
                    <a:pt x="21600" y="258"/>
                    <a:pt x="21600" y="578"/>
                  </a:cubicBezTo>
                  <a:lnTo>
                    <a:pt x="21600" y="21016"/>
                  </a:lnTo>
                  <a:cubicBezTo>
                    <a:pt x="21600" y="21336"/>
                    <a:pt x="21251" y="21600"/>
                    <a:pt x="20818" y="2160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pPr algn="ctr"/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algn="ctr"/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Derecho humano a la alimentación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26" name="Google Shape;7626;p50"/>
            <p:cNvSpPr/>
            <p:nvPr/>
          </p:nvSpPr>
          <p:spPr>
            <a:xfrm>
              <a:off x="5031710" y="1348364"/>
              <a:ext cx="598104" cy="5756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880" y="0"/>
                  </a:moveTo>
                  <a:cubicBezTo>
                    <a:pt x="1293" y="0"/>
                    <a:pt x="0" y="1288"/>
                    <a:pt x="0" y="2880"/>
                  </a:cubicBezTo>
                  <a:lnTo>
                    <a:pt x="0" y="21600"/>
                  </a:lnTo>
                  <a:lnTo>
                    <a:pt x="21600" y="0"/>
                  </a:lnTo>
                  <a:lnTo>
                    <a:pt x="2880" y="0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endParaRPr sz="3375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27" name="Google Shape;7627;p50"/>
            <p:cNvSpPr txBox="1"/>
            <p:nvPr/>
          </p:nvSpPr>
          <p:spPr>
            <a:xfrm>
              <a:off x="5031710" y="1347160"/>
              <a:ext cx="327300" cy="223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3</a:t>
              </a:r>
              <a:endParaRPr sz="3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7628" name="Google Shape;7628;p50"/>
          <p:cNvGrpSpPr/>
          <p:nvPr/>
        </p:nvGrpSpPr>
        <p:grpSpPr>
          <a:xfrm>
            <a:off x="10800852" y="2512688"/>
            <a:ext cx="2977560" cy="4013588"/>
            <a:chOff x="7362662" y="1499611"/>
            <a:chExt cx="1985040" cy="1485111"/>
          </a:xfrm>
        </p:grpSpPr>
        <p:sp>
          <p:nvSpPr>
            <p:cNvPr id="7629" name="Google Shape;7629;p50"/>
            <p:cNvSpPr/>
            <p:nvPr/>
          </p:nvSpPr>
          <p:spPr>
            <a:xfrm>
              <a:off x="7408184" y="1529584"/>
              <a:ext cx="1939518" cy="14551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818" y="21600"/>
                  </a:moveTo>
                  <a:lnTo>
                    <a:pt x="782" y="21600"/>
                  </a:lnTo>
                  <a:cubicBezTo>
                    <a:pt x="349" y="21600"/>
                    <a:pt x="0" y="21342"/>
                    <a:pt x="0" y="21022"/>
                  </a:cubicBezTo>
                  <a:lnTo>
                    <a:pt x="0" y="578"/>
                  </a:lnTo>
                  <a:cubicBezTo>
                    <a:pt x="0" y="258"/>
                    <a:pt x="349" y="0"/>
                    <a:pt x="782" y="0"/>
                  </a:cubicBezTo>
                  <a:lnTo>
                    <a:pt x="20818" y="0"/>
                  </a:lnTo>
                  <a:cubicBezTo>
                    <a:pt x="21251" y="0"/>
                    <a:pt x="21600" y="258"/>
                    <a:pt x="21600" y="578"/>
                  </a:cubicBezTo>
                  <a:lnTo>
                    <a:pt x="21600" y="21016"/>
                  </a:lnTo>
                  <a:cubicBezTo>
                    <a:pt x="21600" y="21336"/>
                    <a:pt x="21251" y="21600"/>
                    <a:pt x="20818" y="21600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pPr algn="ctr"/>
              <a:endParaRPr sz="24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30" name="Google Shape;7630;p50"/>
            <p:cNvSpPr/>
            <p:nvPr/>
          </p:nvSpPr>
          <p:spPr>
            <a:xfrm>
              <a:off x="7521479" y="1609142"/>
              <a:ext cx="1728000" cy="129600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818" y="21600"/>
                  </a:moveTo>
                  <a:lnTo>
                    <a:pt x="782" y="21600"/>
                  </a:lnTo>
                  <a:cubicBezTo>
                    <a:pt x="349" y="21600"/>
                    <a:pt x="0" y="21342"/>
                    <a:pt x="0" y="21022"/>
                  </a:cubicBezTo>
                  <a:lnTo>
                    <a:pt x="0" y="578"/>
                  </a:lnTo>
                  <a:cubicBezTo>
                    <a:pt x="0" y="258"/>
                    <a:pt x="349" y="0"/>
                    <a:pt x="782" y="0"/>
                  </a:cubicBezTo>
                  <a:lnTo>
                    <a:pt x="20818" y="0"/>
                  </a:lnTo>
                  <a:cubicBezTo>
                    <a:pt x="21251" y="0"/>
                    <a:pt x="21600" y="258"/>
                    <a:pt x="21600" y="578"/>
                  </a:cubicBezTo>
                  <a:lnTo>
                    <a:pt x="21600" y="21016"/>
                  </a:lnTo>
                  <a:cubicBezTo>
                    <a:pt x="21600" y="21336"/>
                    <a:pt x="21251" y="21600"/>
                    <a:pt x="20818" y="2160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pPr algn="ctr"/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algn="ctr"/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algn="ctr"/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algn="ctr"/>
              <a:r>
                <a:rPr lang="es-MX" sz="210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Transformación productiva, internacionalización y acción climática </a:t>
              </a:r>
              <a:endParaRPr sz="21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31" name="Google Shape;7631;p50"/>
            <p:cNvSpPr/>
            <p:nvPr/>
          </p:nvSpPr>
          <p:spPr>
            <a:xfrm>
              <a:off x="7362662" y="1508321"/>
              <a:ext cx="598104" cy="5756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880" y="0"/>
                  </a:moveTo>
                  <a:cubicBezTo>
                    <a:pt x="1293" y="0"/>
                    <a:pt x="0" y="1288"/>
                    <a:pt x="0" y="2880"/>
                  </a:cubicBezTo>
                  <a:lnTo>
                    <a:pt x="0" y="21600"/>
                  </a:lnTo>
                  <a:lnTo>
                    <a:pt x="21600" y="0"/>
                  </a:lnTo>
                  <a:lnTo>
                    <a:pt x="2880" y="0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endParaRPr sz="3375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32" name="Google Shape;7632;p50"/>
            <p:cNvSpPr txBox="1"/>
            <p:nvPr/>
          </p:nvSpPr>
          <p:spPr>
            <a:xfrm>
              <a:off x="7373226" y="1499611"/>
              <a:ext cx="327300" cy="2220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4</a:t>
              </a:r>
              <a:endParaRPr sz="3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7633" name="Google Shape;7633;p50"/>
          <p:cNvGrpSpPr/>
          <p:nvPr/>
        </p:nvGrpSpPr>
        <p:grpSpPr>
          <a:xfrm>
            <a:off x="14076600" y="2506873"/>
            <a:ext cx="2939457" cy="4008338"/>
            <a:chOff x="9602188" y="1486153"/>
            <a:chExt cx="1959638" cy="1492446"/>
          </a:xfrm>
        </p:grpSpPr>
        <p:sp>
          <p:nvSpPr>
            <p:cNvPr id="7634" name="Google Shape;7634;p50"/>
            <p:cNvSpPr/>
            <p:nvPr/>
          </p:nvSpPr>
          <p:spPr>
            <a:xfrm>
              <a:off x="9622308" y="1523461"/>
              <a:ext cx="1939518" cy="14551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818" y="21600"/>
                  </a:moveTo>
                  <a:lnTo>
                    <a:pt x="782" y="21600"/>
                  </a:lnTo>
                  <a:cubicBezTo>
                    <a:pt x="349" y="21600"/>
                    <a:pt x="0" y="21342"/>
                    <a:pt x="0" y="21022"/>
                  </a:cubicBezTo>
                  <a:lnTo>
                    <a:pt x="0" y="578"/>
                  </a:lnTo>
                  <a:cubicBezTo>
                    <a:pt x="0" y="258"/>
                    <a:pt x="349" y="0"/>
                    <a:pt x="782" y="0"/>
                  </a:cubicBezTo>
                  <a:lnTo>
                    <a:pt x="20818" y="0"/>
                  </a:lnTo>
                  <a:cubicBezTo>
                    <a:pt x="21251" y="0"/>
                    <a:pt x="21600" y="258"/>
                    <a:pt x="21600" y="578"/>
                  </a:cubicBezTo>
                  <a:lnTo>
                    <a:pt x="21600" y="21016"/>
                  </a:lnTo>
                  <a:cubicBezTo>
                    <a:pt x="21600" y="21336"/>
                    <a:pt x="21251" y="21600"/>
                    <a:pt x="20818" y="21600"/>
                  </a:cubicBez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pPr algn="ctr"/>
              <a:endParaRPr sz="240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35" name="Google Shape;7635;p50"/>
            <p:cNvSpPr/>
            <p:nvPr/>
          </p:nvSpPr>
          <p:spPr>
            <a:xfrm>
              <a:off x="9728439" y="1590915"/>
              <a:ext cx="1728000" cy="129600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818" y="21600"/>
                  </a:moveTo>
                  <a:lnTo>
                    <a:pt x="782" y="21600"/>
                  </a:lnTo>
                  <a:cubicBezTo>
                    <a:pt x="349" y="21600"/>
                    <a:pt x="0" y="21342"/>
                    <a:pt x="0" y="21022"/>
                  </a:cubicBezTo>
                  <a:lnTo>
                    <a:pt x="0" y="578"/>
                  </a:lnTo>
                  <a:cubicBezTo>
                    <a:pt x="0" y="258"/>
                    <a:pt x="349" y="0"/>
                    <a:pt x="782" y="0"/>
                  </a:cubicBezTo>
                  <a:lnTo>
                    <a:pt x="20818" y="0"/>
                  </a:lnTo>
                  <a:cubicBezTo>
                    <a:pt x="21251" y="0"/>
                    <a:pt x="21600" y="258"/>
                    <a:pt x="21600" y="578"/>
                  </a:cubicBezTo>
                  <a:lnTo>
                    <a:pt x="21600" y="21016"/>
                  </a:lnTo>
                  <a:cubicBezTo>
                    <a:pt x="21600" y="21336"/>
                    <a:pt x="21251" y="21600"/>
                    <a:pt x="20818" y="2160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pPr algn="ctr"/>
              <a:endParaRPr sz="225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algn="ctr"/>
              <a:endParaRPr sz="225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algn="ctr"/>
              <a:endParaRPr sz="225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algn="ctr"/>
              <a:r>
                <a:rPr lang="es-MX" sz="2250" dirty="0">
                  <a:solidFill>
                    <a:srgbClr val="59595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Convergencia regional</a:t>
              </a:r>
              <a:endParaRPr sz="225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36" name="Google Shape;7636;p50"/>
            <p:cNvSpPr/>
            <p:nvPr/>
          </p:nvSpPr>
          <p:spPr>
            <a:xfrm>
              <a:off x="9602188" y="1486153"/>
              <a:ext cx="598104" cy="5756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880" y="0"/>
                  </a:moveTo>
                  <a:cubicBezTo>
                    <a:pt x="1293" y="0"/>
                    <a:pt x="0" y="1288"/>
                    <a:pt x="0" y="2880"/>
                  </a:cubicBezTo>
                  <a:lnTo>
                    <a:pt x="0" y="21600"/>
                  </a:lnTo>
                  <a:lnTo>
                    <a:pt x="21600" y="0"/>
                  </a:lnTo>
                  <a:lnTo>
                    <a:pt x="2880" y="0"/>
                  </a:lnTo>
                  <a:close/>
                </a:path>
              </a:pathLst>
            </a:custGeom>
            <a:solidFill>
              <a:srgbClr val="1F4E79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42863" tIns="42863" rIns="42863" bIns="42863" anchor="ctr" anchorCtr="0">
              <a:noAutofit/>
            </a:bodyPr>
            <a:lstStyle/>
            <a:p>
              <a:endParaRPr sz="3375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37" name="Google Shape;7637;p50"/>
            <p:cNvSpPr txBox="1"/>
            <p:nvPr/>
          </p:nvSpPr>
          <p:spPr>
            <a:xfrm>
              <a:off x="9602188" y="1503315"/>
              <a:ext cx="327300" cy="2234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r>
                <a:rPr lang="es-MX" sz="3000" b="1" dirty="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5</a:t>
              </a:r>
              <a:endParaRPr sz="3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7638" name="Google Shape;7638;p50" descr="Tribunal contorn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71851" y="7632806"/>
            <a:ext cx="995654" cy="995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9" name="Google Shape;7639;p50" descr="Grupo contorn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2994" y="7677029"/>
            <a:ext cx="985914" cy="985914"/>
          </a:xfrm>
          <a:prstGeom prst="rect">
            <a:avLst/>
          </a:prstGeom>
          <a:noFill/>
          <a:ln>
            <a:noFill/>
          </a:ln>
        </p:spPr>
      </p:pic>
      <p:sp>
        <p:nvSpPr>
          <p:cNvPr id="7640" name="Google Shape;7640;p50"/>
          <p:cNvSpPr/>
          <p:nvPr/>
        </p:nvSpPr>
        <p:spPr>
          <a:xfrm>
            <a:off x="1660907" y="7239045"/>
            <a:ext cx="2236379" cy="183132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pPr algn="ctr"/>
            <a:r>
              <a:rPr lang="es-MX" sz="225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Paz total</a:t>
            </a:r>
            <a:endParaRPr sz="2250" dirty="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641" name="Google Shape;7641;p50" descr="Paloma con relleno sólid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41650" y="7775076"/>
            <a:ext cx="853383" cy="853383"/>
          </a:xfrm>
          <a:prstGeom prst="rect">
            <a:avLst/>
          </a:prstGeom>
          <a:noFill/>
          <a:ln>
            <a:noFill/>
          </a:ln>
        </p:spPr>
      </p:pic>
      <p:sp>
        <p:nvSpPr>
          <p:cNvPr id="7642" name="Google Shape;7642;p50"/>
          <p:cNvSpPr/>
          <p:nvPr/>
        </p:nvSpPr>
        <p:spPr>
          <a:xfrm>
            <a:off x="5335694" y="7239045"/>
            <a:ext cx="2257785" cy="183132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pPr algn="ctr"/>
            <a:r>
              <a:rPr lang="es-MX" sz="225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Actores diferenciales</a:t>
            </a:r>
            <a:endParaRPr sz="2250" dirty="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43" name="Google Shape;7643;p50"/>
          <p:cNvSpPr/>
          <p:nvPr/>
        </p:nvSpPr>
        <p:spPr>
          <a:xfrm>
            <a:off x="9144000" y="7239045"/>
            <a:ext cx="2329029" cy="183132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pPr algn="ctr"/>
            <a:r>
              <a:rPr lang="es-MX" sz="225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Estabilidad macroeconómica</a:t>
            </a:r>
            <a:endParaRPr sz="2250" dirty="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44" name="Google Shape;7644;p50"/>
          <p:cNvSpPr/>
          <p:nvPr/>
        </p:nvSpPr>
        <p:spPr>
          <a:xfrm>
            <a:off x="14442500" y="6967998"/>
            <a:ext cx="1635317" cy="2418786"/>
          </a:xfrm>
          <a:custGeom>
            <a:avLst/>
            <a:gdLst/>
            <a:ahLst/>
            <a:cxnLst/>
            <a:rect l="l" t="t" r="r" b="b"/>
            <a:pathLst>
              <a:path w="1453615" h="2150032" extrusionOk="0">
                <a:moveTo>
                  <a:pt x="120835" y="0"/>
                </a:moveTo>
                <a:lnTo>
                  <a:pt x="764819" y="0"/>
                </a:lnTo>
                <a:cubicBezTo>
                  <a:pt x="807335" y="0"/>
                  <a:pt x="847260" y="22378"/>
                  <a:pt x="869166" y="59107"/>
                </a:cubicBezTo>
                <a:lnTo>
                  <a:pt x="1436479" y="1013250"/>
                </a:lnTo>
                <a:cubicBezTo>
                  <a:pt x="1459327" y="1051082"/>
                  <a:pt x="1459327" y="1098448"/>
                  <a:pt x="1436479" y="1136782"/>
                </a:cubicBezTo>
                <a:lnTo>
                  <a:pt x="869166" y="2090925"/>
                </a:lnTo>
                <a:cubicBezTo>
                  <a:pt x="847260" y="2127654"/>
                  <a:pt x="807924" y="2150032"/>
                  <a:pt x="764819" y="2150032"/>
                </a:cubicBezTo>
                <a:lnTo>
                  <a:pt x="120835" y="2150032"/>
                </a:lnTo>
                <a:cubicBezTo>
                  <a:pt x="53822" y="2150032"/>
                  <a:pt x="0" y="2095742"/>
                  <a:pt x="0" y="2029209"/>
                </a:cubicBezTo>
                <a:lnTo>
                  <a:pt x="0" y="120823"/>
                </a:lnTo>
                <a:cubicBezTo>
                  <a:pt x="0" y="53788"/>
                  <a:pt x="54293" y="0"/>
                  <a:pt x="12083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42863" tIns="42863" rIns="42863" bIns="42863" anchor="ctr" anchorCtr="0">
            <a:noAutofit/>
          </a:bodyPr>
          <a:lstStyle/>
          <a:p>
            <a:endParaRPr sz="20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5" name="Google Shape;7645;p50"/>
          <p:cNvSpPr/>
          <p:nvPr/>
        </p:nvSpPr>
        <p:spPr>
          <a:xfrm>
            <a:off x="12933293" y="7239045"/>
            <a:ext cx="1991630" cy="183132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818" y="21600"/>
                </a:moveTo>
                <a:lnTo>
                  <a:pt x="782" y="21600"/>
                </a:lnTo>
                <a:cubicBezTo>
                  <a:pt x="349" y="21600"/>
                  <a:pt x="0" y="21342"/>
                  <a:pt x="0" y="21022"/>
                </a:cubicBezTo>
                <a:lnTo>
                  <a:pt x="0" y="578"/>
                </a:lnTo>
                <a:cubicBezTo>
                  <a:pt x="0" y="258"/>
                  <a:pt x="349" y="0"/>
                  <a:pt x="782" y="0"/>
                </a:cubicBezTo>
                <a:lnTo>
                  <a:pt x="20818" y="0"/>
                </a:lnTo>
                <a:cubicBezTo>
                  <a:pt x="21251" y="0"/>
                  <a:pt x="21600" y="258"/>
                  <a:pt x="21600" y="578"/>
                </a:cubicBezTo>
                <a:lnTo>
                  <a:pt x="21600" y="21016"/>
                </a:lnTo>
                <a:cubicBezTo>
                  <a:pt x="21600" y="21336"/>
                  <a:pt x="21251" y="21600"/>
                  <a:pt x="20818" y="2160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42863" tIns="42863" rIns="42863" bIns="42863" anchor="ctr" anchorCtr="0">
            <a:noAutofit/>
          </a:bodyPr>
          <a:lstStyle/>
          <a:p>
            <a:pPr algn="ctr"/>
            <a:r>
              <a:rPr lang="es-MX" sz="2250" dirty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Política exterior con enfoque de género</a:t>
            </a:r>
            <a:endParaRPr sz="2250" dirty="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646" name="Google Shape;7646;p50" descr="Hombre y mujer contorno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001747" y="7775077"/>
            <a:ext cx="920492" cy="920492"/>
          </a:xfrm>
          <a:prstGeom prst="rect">
            <a:avLst/>
          </a:prstGeom>
          <a:noFill/>
          <a:ln>
            <a:noFill/>
          </a:ln>
        </p:spPr>
      </p:pic>
      <p:sp>
        <p:nvSpPr>
          <p:cNvPr id="7647" name="Google Shape;7647;p50"/>
          <p:cNvSpPr txBox="1"/>
          <p:nvPr/>
        </p:nvSpPr>
        <p:spPr>
          <a:xfrm>
            <a:off x="562506" y="1802310"/>
            <a:ext cx="6799050" cy="34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988" rIns="0" bIns="0" anchor="t" anchorCtr="0">
            <a:spAutoFit/>
          </a:bodyPr>
          <a:lstStyle/>
          <a:p>
            <a:pPr marL="19050"/>
            <a:r>
              <a:rPr lang="es-MX" sz="21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Transformaciones del PND 2022-2026 </a:t>
            </a:r>
            <a:endParaRPr sz="21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648" name="Google Shape;7648;p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726798" y="3010376"/>
            <a:ext cx="1794252" cy="1042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9" name="Google Shape;7649;p5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461801" y="3014303"/>
            <a:ext cx="1796450" cy="1042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0" name="Google Shape;7650;p5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197082" y="3012252"/>
            <a:ext cx="1796450" cy="1042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1" name="Google Shape;7651;p5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24450" y="3012252"/>
            <a:ext cx="1796448" cy="1042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2" name="Google Shape;7652;p5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738779" y="3023530"/>
            <a:ext cx="1794249" cy="1042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1" name="Google Shape;7611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88775"/>
            <a:ext cx="18283428" cy="1459304"/>
          </a:xfrm>
          <a:prstGeom prst="rect">
            <a:avLst/>
          </a:prstGeom>
          <a:noFill/>
          <a:ln>
            <a:noFill/>
          </a:ln>
        </p:spPr>
      </p:pic>
      <p:sp>
        <p:nvSpPr>
          <p:cNvPr id="7612" name="Google Shape;7612;p50"/>
          <p:cNvSpPr txBox="1"/>
          <p:nvPr/>
        </p:nvSpPr>
        <p:spPr>
          <a:xfrm>
            <a:off x="3711917" y="245321"/>
            <a:ext cx="9706500" cy="613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>
              <a:lnSpc>
                <a:spcPct val="102500"/>
              </a:lnSpc>
            </a:pPr>
            <a:r>
              <a:rPr lang="es-MX" sz="3000" b="1" dirty="0">
                <a:solidFill>
                  <a:srgbClr val="7E7E7E"/>
                </a:solidFill>
                <a:latin typeface="Verdana"/>
                <a:ea typeface="Verdana"/>
                <a:cs typeface="Verdana"/>
                <a:sym typeface="Verdana"/>
              </a:rPr>
              <a:t>Actores diferenciales para el cambio</a:t>
            </a:r>
            <a:endParaRPr sz="2700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F905433-8737-41DF-5133-E10720257F82}"/>
              </a:ext>
            </a:extLst>
          </p:cNvPr>
          <p:cNvGraphicFramePr/>
          <p:nvPr/>
        </p:nvGraphicFramePr>
        <p:xfrm>
          <a:off x="517161" y="1888762"/>
          <a:ext cx="16796478" cy="7914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35619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57" name="Google Shape;7657;p51"/>
          <p:cNvGrpSpPr/>
          <p:nvPr/>
        </p:nvGrpSpPr>
        <p:grpSpPr>
          <a:xfrm>
            <a:off x="0" y="1"/>
            <a:ext cx="10346433" cy="10022564"/>
            <a:chOff x="0" y="0"/>
            <a:chExt cx="6897622" cy="6681709"/>
          </a:xfrm>
        </p:grpSpPr>
        <p:pic>
          <p:nvPicPr>
            <p:cNvPr id="7658" name="Google Shape;7658;p5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580" y="60049"/>
              <a:ext cx="2011679" cy="10109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59" name="Google Shape;7659;p5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43471" y="0"/>
              <a:ext cx="454151" cy="6589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60" name="Google Shape;7660;p5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0" y="0"/>
              <a:ext cx="6443873" cy="668171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661" name="Google Shape;7661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243972" y="1"/>
            <a:ext cx="3941159" cy="178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2" name="Google Shape;7662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538041" y="9142537"/>
            <a:ext cx="2564088" cy="740492"/>
          </a:xfrm>
          <a:prstGeom prst="rect">
            <a:avLst/>
          </a:prstGeom>
          <a:noFill/>
          <a:ln>
            <a:noFill/>
          </a:ln>
        </p:spPr>
      </p:pic>
      <p:sp>
        <p:nvSpPr>
          <p:cNvPr id="7664" name="Google Shape;7664;p51"/>
          <p:cNvSpPr txBox="1">
            <a:spLocks noGrp="1"/>
          </p:cNvSpPr>
          <p:nvPr>
            <p:ph type="title"/>
          </p:nvPr>
        </p:nvSpPr>
        <p:spPr>
          <a:xfrm>
            <a:off x="10332072" y="2771200"/>
            <a:ext cx="6559179" cy="435796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08563" rIns="0" bIns="0" rtlCol="0" anchor="ctr" anchorCtr="0">
            <a:spAutoFit/>
          </a:bodyPr>
          <a:lstStyle/>
          <a:p>
            <a:pPr marL="19050" marR="7620">
              <a:lnSpc>
                <a:spcPct val="106562"/>
              </a:lnSpc>
              <a:buClr>
                <a:srgbClr val="595959"/>
              </a:buClr>
              <a:buSzPts val="3200"/>
            </a:pPr>
            <a:r>
              <a:rPr lang="es-MX" sz="4800" dirty="0"/>
              <a:t>Transformación 1</a:t>
            </a:r>
            <a:br>
              <a:rPr lang="es-MX" sz="4800" dirty="0"/>
            </a:br>
            <a:r>
              <a:rPr lang="es-MX" sz="2100" b="0" kern="0" dirty="0">
                <a:solidFill>
                  <a:srgbClr val="595959"/>
                </a:solidFill>
              </a:rPr>
              <a:t>Busca un cambio en la planificación del ordenamiento y del desarrollo del territorio, donde la protección de los determinantes ambientales y de las áreas de especial interés para garantizar el derecho a la alimentación sean objetivos centrales que, desde un enfoque funcional del ordenamiento, orienten procesos de planificación territorial participativo, donde las voces de las y los que habitan los territorios sean escuchadas e incorporadas.</a:t>
            </a:r>
            <a:endParaRPr lang="es-MX" sz="4800" dirty="0"/>
          </a:p>
        </p:txBody>
      </p:sp>
      <p:sp>
        <p:nvSpPr>
          <p:cNvPr id="7665" name="Google Shape;7665;p51"/>
          <p:cNvSpPr txBox="1"/>
          <p:nvPr/>
        </p:nvSpPr>
        <p:spPr>
          <a:xfrm>
            <a:off x="8134350" y="10006982"/>
            <a:ext cx="2020050" cy="27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988" rIns="0" bIns="0" anchor="t" anchorCtr="0">
            <a:spAutoFit/>
          </a:bodyPr>
          <a:lstStyle/>
          <a:p>
            <a:pPr marL="19050"/>
            <a:r>
              <a:rPr lang="es-MX" sz="1650" b="1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8"/>
              </a:rPr>
              <a:t>www.dnp.gov.co</a:t>
            </a:r>
            <a:endParaRPr sz="165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0" name="Google Shape;7670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871" y="90074"/>
            <a:ext cx="3017519" cy="1516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1" name="Google Shape;7671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43972" y="1"/>
            <a:ext cx="3941159" cy="178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2" name="Google Shape;7672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38041" y="9142537"/>
            <a:ext cx="2564088" cy="740492"/>
          </a:xfrm>
          <a:prstGeom prst="rect">
            <a:avLst/>
          </a:prstGeom>
          <a:noFill/>
          <a:ln>
            <a:noFill/>
          </a:ln>
        </p:spPr>
      </p:pic>
      <p:sp>
        <p:nvSpPr>
          <p:cNvPr id="7674" name="Google Shape;7674;p52"/>
          <p:cNvSpPr txBox="1">
            <a:spLocks noGrp="1"/>
          </p:cNvSpPr>
          <p:nvPr>
            <p:ph type="title"/>
          </p:nvPr>
        </p:nvSpPr>
        <p:spPr>
          <a:xfrm>
            <a:off x="10332074" y="3233373"/>
            <a:ext cx="6456840" cy="343361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08563" rIns="0" bIns="0" rtlCol="0" anchor="ctr" anchorCtr="0">
            <a:spAutoFit/>
          </a:bodyPr>
          <a:lstStyle/>
          <a:p>
            <a:pPr marL="19050" marR="7620" defTabSz="1371600">
              <a:lnSpc>
                <a:spcPct val="100000"/>
              </a:lnSpc>
              <a:spcBef>
                <a:spcPts val="45"/>
              </a:spcBef>
              <a:buClr>
                <a:srgbClr val="000000"/>
              </a:buClr>
              <a:buSzTx/>
              <a:defRPr/>
            </a:pPr>
            <a:r>
              <a:rPr lang="es-MX" sz="4800" dirty="0"/>
              <a:t>Transformación 2</a:t>
            </a:r>
            <a:br>
              <a:rPr lang="es-MX" sz="4800" dirty="0"/>
            </a:br>
            <a:r>
              <a:rPr lang="es-MX" sz="2100" b="0" kern="0" dirty="0">
                <a:solidFill>
                  <a:srgbClr val="595959"/>
                </a:solidFill>
              </a:rPr>
              <a:t>Busca la adaptación y mitigación del riesgo, que integra la protección de la vida con la seguridad jurídica e institucional, así como la seguridad económica y social. Los habilitadores estructurales incluidos brindan las condiciones para la superación de las privaciones y la expansión de las capacidades en medio de la diversidad y la pluralidad.</a:t>
            </a:r>
            <a:endParaRPr lang="es-MX" sz="4800" dirty="0"/>
          </a:p>
        </p:txBody>
      </p:sp>
      <p:grpSp>
        <p:nvGrpSpPr>
          <p:cNvPr id="7675" name="Google Shape;7675;p52"/>
          <p:cNvGrpSpPr/>
          <p:nvPr/>
        </p:nvGrpSpPr>
        <p:grpSpPr>
          <a:xfrm>
            <a:off x="0" y="1"/>
            <a:ext cx="10346433" cy="10022564"/>
            <a:chOff x="0" y="0"/>
            <a:chExt cx="6897622" cy="6681709"/>
          </a:xfrm>
        </p:grpSpPr>
        <p:pic>
          <p:nvPicPr>
            <p:cNvPr id="7676" name="Google Shape;7676;p5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0" y="0"/>
              <a:ext cx="6488468" cy="6681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77" name="Google Shape;7677;p5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443471" y="0"/>
              <a:ext cx="454151" cy="65897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678" name="Google Shape;7678;p52"/>
          <p:cNvSpPr txBox="1"/>
          <p:nvPr/>
        </p:nvSpPr>
        <p:spPr>
          <a:xfrm>
            <a:off x="8134350" y="10006982"/>
            <a:ext cx="2020050" cy="27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988" rIns="0" bIns="0" anchor="t" anchorCtr="0">
            <a:spAutoFit/>
          </a:bodyPr>
          <a:lstStyle/>
          <a:p>
            <a:pPr marL="19050"/>
            <a:r>
              <a:rPr lang="es-MX" sz="1650" b="1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8"/>
              </a:rPr>
              <a:t>www.dnp.gov.co</a:t>
            </a:r>
            <a:endParaRPr sz="165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3" name="Google Shape;7683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871" y="90074"/>
            <a:ext cx="3017519" cy="1516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4" name="Google Shape;7684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43972" y="1"/>
            <a:ext cx="3941159" cy="178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5" name="Google Shape;7685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38041" y="9142537"/>
            <a:ext cx="2564088" cy="740492"/>
          </a:xfrm>
          <a:prstGeom prst="rect">
            <a:avLst/>
          </a:prstGeom>
          <a:noFill/>
          <a:ln>
            <a:noFill/>
          </a:ln>
        </p:spPr>
      </p:pic>
      <p:sp>
        <p:nvSpPr>
          <p:cNvPr id="7687" name="Google Shape;7687;p53"/>
          <p:cNvSpPr txBox="1"/>
          <p:nvPr/>
        </p:nvSpPr>
        <p:spPr>
          <a:xfrm>
            <a:off x="10332074" y="3595879"/>
            <a:ext cx="6338700" cy="283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563" rIns="0" bIns="0" anchor="t" anchorCtr="0">
            <a:spAutoFit/>
          </a:bodyPr>
          <a:lstStyle/>
          <a:p>
            <a:pPr marL="19050" marR="290513">
              <a:lnSpc>
                <a:spcPct val="106562"/>
              </a:lnSpc>
            </a:pPr>
            <a:r>
              <a:rPr lang="es-MX" sz="4800" b="1" dirty="0">
                <a:solidFill>
                  <a:srgbClr val="595959"/>
                </a:solidFill>
                <a:latin typeface="Verdana"/>
                <a:ea typeface="Verdana"/>
                <a:cs typeface="Verdana"/>
                <a:sym typeface="Verdana"/>
              </a:rPr>
              <a:t>Transformación 3</a:t>
            </a:r>
            <a:endParaRPr sz="4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9050" marR="7620">
              <a:spcBef>
                <a:spcPts val="45"/>
              </a:spcBef>
            </a:pPr>
            <a:r>
              <a:rPr lang="es-MX" sz="2100" dirty="0">
                <a:solidFill>
                  <a:srgbClr val="595959"/>
                </a:solidFill>
                <a:latin typeface="Verdana"/>
                <a:ea typeface="Verdana"/>
                <a:cs typeface="Verdana"/>
                <a:sym typeface="Verdana"/>
              </a:rPr>
              <a:t>Traza el camino de una gobernanza interinstitucional entre el Estado y la sociedad, hacia una articulación de políticas y programas que se sustentan en los tres pilares de la transformación: disponibilidad, accesibilidad y adecuación de alimentos.</a:t>
            </a:r>
            <a:endParaRPr sz="21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688" name="Google Shape;7688;p53"/>
          <p:cNvGrpSpPr/>
          <p:nvPr/>
        </p:nvGrpSpPr>
        <p:grpSpPr>
          <a:xfrm>
            <a:off x="0" y="0"/>
            <a:ext cx="10346433" cy="10022562"/>
            <a:chOff x="0" y="0"/>
            <a:chExt cx="6897622" cy="6681708"/>
          </a:xfrm>
        </p:grpSpPr>
        <p:pic>
          <p:nvPicPr>
            <p:cNvPr id="7689" name="Google Shape;7689;p5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443471" y="0"/>
              <a:ext cx="454151" cy="6589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90" name="Google Shape;7690;p5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0" y="0"/>
              <a:ext cx="6518806" cy="66817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691" name="Google Shape;7691;p53"/>
          <p:cNvSpPr txBox="1"/>
          <p:nvPr/>
        </p:nvSpPr>
        <p:spPr>
          <a:xfrm>
            <a:off x="8134350" y="10006982"/>
            <a:ext cx="2020050" cy="27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988" rIns="0" bIns="0" anchor="t" anchorCtr="0">
            <a:spAutoFit/>
          </a:bodyPr>
          <a:lstStyle/>
          <a:p>
            <a:pPr marL="19050"/>
            <a:r>
              <a:rPr lang="es-MX" sz="1650" b="1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8"/>
              </a:rPr>
              <a:t>www.dnp.gov.co</a:t>
            </a:r>
            <a:endParaRPr sz="165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6" name="Google Shape;7696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871" y="90074"/>
            <a:ext cx="3017519" cy="1516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7" name="Google Shape;7697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43972" y="1"/>
            <a:ext cx="3941159" cy="178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8" name="Google Shape;7698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38041" y="9142537"/>
            <a:ext cx="2564088" cy="740492"/>
          </a:xfrm>
          <a:prstGeom prst="rect">
            <a:avLst/>
          </a:prstGeom>
          <a:noFill/>
          <a:ln>
            <a:noFill/>
          </a:ln>
        </p:spPr>
      </p:pic>
      <p:sp>
        <p:nvSpPr>
          <p:cNvPr id="7700" name="Google Shape;7700;p54"/>
          <p:cNvSpPr txBox="1"/>
          <p:nvPr/>
        </p:nvSpPr>
        <p:spPr>
          <a:xfrm>
            <a:off x="10332074" y="3719323"/>
            <a:ext cx="6353100" cy="5054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563" rIns="0" bIns="0" anchor="t" anchorCtr="0">
            <a:spAutoFit/>
          </a:bodyPr>
          <a:lstStyle/>
          <a:p>
            <a:pPr marL="19050" marR="304800">
              <a:lnSpc>
                <a:spcPct val="106562"/>
              </a:lnSpc>
            </a:pPr>
            <a:r>
              <a:rPr lang="es-MX" sz="4800" b="1" dirty="0">
                <a:solidFill>
                  <a:srgbClr val="595959"/>
                </a:solidFill>
                <a:latin typeface="Verdana"/>
                <a:ea typeface="Verdana"/>
                <a:cs typeface="Verdana"/>
                <a:sym typeface="Verdana"/>
              </a:rPr>
              <a:t>Transformación 4</a:t>
            </a:r>
            <a:endParaRPr sz="4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9050" marR="7620">
              <a:spcBef>
                <a:spcPts val="8"/>
              </a:spcBef>
            </a:pPr>
            <a:r>
              <a:rPr lang="es-MX" sz="2700" dirty="0">
                <a:solidFill>
                  <a:srgbClr val="595959"/>
                </a:solidFill>
                <a:latin typeface="Verdana"/>
                <a:ea typeface="Verdana"/>
                <a:cs typeface="Verdana"/>
                <a:sym typeface="Verdana"/>
              </a:rPr>
              <a:t>Apunta a la diversificación de las actividades productivas que aproveche el capital natural y profundicen en el uso de energías</a:t>
            </a:r>
          </a:p>
          <a:p>
            <a:pPr marL="19050" marR="7620">
              <a:spcBef>
                <a:spcPts val="8"/>
              </a:spcBef>
            </a:pPr>
            <a:r>
              <a:rPr lang="es-MX" sz="2700" dirty="0">
                <a:solidFill>
                  <a:srgbClr val="595959"/>
                </a:solidFill>
                <a:latin typeface="Verdana"/>
                <a:ea typeface="Verdana"/>
                <a:cs typeface="Verdana"/>
                <a:sym typeface="Verdana"/>
              </a:rPr>
              <a:t>limpias, que sean intensivas en conocimiento e innovación, que respeten y garanticen los derechos humanos, y que aporten a la</a:t>
            </a:r>
          </a:p>
          <a:p>
            <a:pPr marL="19050" marR="7620">
              <a:spcBef>
                <a:spcPts val="8"/>
              </a:spcBef>
            </a:pPr>
            <a:r>
              <a:rPr lang="es-MX" sz="2700" dirty="0">
                <a:solidFill>
                  <a:srgbClr val="595959"/>
                </a:solidFill>
                <a:latin typeface="Verdana"/>
                <a:ea typeface="Verdana"/>
                <a:cs typeface="Verdana"/>
                <a:sym typeface="Verdana"/>
              </a:rPr>
              <a:t>construcción de la resiliencia ante los choques climáticos.</a:t>
            </a:r>
          </a:p>
        </p:txBody>
      </p:sp>
      <p:grpSp>
        <p:nvGrpSpPr>
          <p:cNvPr id="7701" name="Google Shape;7701;p54"/>
          <p:cNvGrpSpPr/>
          <p:nvPr/>
        </p:nvGrpSpPr>
        <p:grpSpPr>
          <a:xfrm>
            <a:off x="0" y="0"/>
            <a:ext cx="10346433" cy="9986532"/>
            <a:chOff x="0" y="0"/>
            <a:chExt cx="6897622" cy="6657688"/>
          </a:xfrm>
        </p:grpSpPr>
        <p:pic>
          <p:nvPicPr>
            <p:cNvPr id="7702" name="Google Shape;7702;p5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0" y="0"/>
              <a:ext cx="6443871" cy="66576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03" name="Google Shape;7703;p5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443471" y="0"/>
              <a:ext cx="454151" cy="65897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04" name="Google Shape;7704;p54"/>
          <p:cNvSpPr txBox="1"/>
          <p:nvPr/>
        </p:nvSpPr>
        <p:spPr>
          <a:xfrm>
            <a:off x="8134350" y="10006982"/>
            <a:ext cx="2020050" cy="27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988" rIns="0" bIns="0" anchor="t" anchorCtr="0">
            <a:spAutoFit/>
          </a:bodyPr>
          <a:lstStyle/>
          <a:p>
            <a:pPr marL="19050"/>
            <a:r>
              <a:rPr lang="es-MX" sz="1650" b="1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8"/>
              </a:rPr>
              <a:t>www.dnp.gov.co</a:t>
            </a:r>
            <a:endParaRPr sz="165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09" name="Google Shape;7709;p55"/>
          <p:cNvGrpSpPr/>
          <p:nvPr/>
        </p:nvGrpSpPr>
        <p:grpSpPr>
          <a:xfrm>
            <a:off x="0" y="90074"/>
            <a:ext cx="18288000" cy="10196925"/>
            <a:chOff x="0" y="60049"/>
            <a:chExt cx="12192000" cy="6797950"/>
          </a:xfrm>
        </p:grpSpPr>
        <p:sp>
          <p:nvSpPr>
            <p:cNvPr id="7710" name="Google Shape;7710;p55"/>
            <p:cNvSpPr/>
            <p:nvPr/>
          </p:nvSpPr>
          <p:spPr>
            <a:xfrm>
              <a:off x="0" y="6686549"/>
              <a:ext cx="12192000" cy="171450"/>
            </a:xfrm>
            <a:custGeom>
              <a:avLst/>
              <a:gdLst/>
              <a:ahLst/>
              <a:cxnLst/>
              <a:rect l="l" t="t" r="r" b="b"/>
              <a:pathLst>
                <a:path w="12192000" h="171450" extrusionOk="0">
                  <a:moveTo>
                    <a:pt x="0" y="171450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17145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rgbClr val="FFCC0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7711" name="Google Shape;7711;p5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580" y="60049"/>
              <a:ext cx="2011679" cy="10109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712" name="Google Shape;7712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43972" y="1"/>
            <a:ext cx="3941159" cy="178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3" name="Google Shape;7713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38041" y="9142537"/>
            <a:ext cx="2564088" cy="740492"/>
          </a:xfrm>
          <a:prstGeom prst="rect">
            <a:avLst/>
          </a:prstGeom>
          <a:noFill/>
          <a:ln>
            <a:noFill/>
          </a:ln>
        </p:spPr>
      </p:pic>
      <p:sp>
        <p:nvSpPr>
          <p:cNvPr id="7715" name="Google Shape;7715;p55"/>
          <p:cNvSpPr txBox="1">
            <a:spLocks noGrp="1"/>
          </p:cNvSpPr>
          <p:nvPr>
            <p:ph type="title"/>
          </p:nvPr>
        </p:nvSpPr>
        <p:spPr>
          <a:xfrm>
            <a:off x="10332074" y="2913863"/>
            <a:ext cx="6055200" cy="8999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08563" rIns="0" bIns="0" rtlCol="0" anchor="ctr" anchorCtr="0">
            <a:spAutoFit/>
          </a:bodyPr>
          <a:lstStyle/>
          <a:p>
            <a:pPr marL="19050" marR="7620" algn="l">
              <a:lnSpc>
                <a:spcPct val="106562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s-MX" sz="4800" dirty="0"/>
              <a:t>Transformación 5</a:t>
            </a:r>
            <a:endParaRPr sz="4800" dirty="0"/>
          </a:p>
        </p:txBody>
      </p:sp>
      <p:sp>
        <p:nvSpPr>
          <p:cNvPr id="7716" name="Google Shape;7716;p55"/>
          <p:cNvSpPr txBox="1"/>
          <p:nvPr/>
        </p:nvSpPr>
        <p:spPr>
          <a:xfrm>
            <a:off x="10332074" y="3873177"/>
            <a:ext cx="6338142" cy="4208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563" rIns="0" bIns="0" anchor="t" anchorCtr="0">
            <a:spAutoFit/>
          </a:bodyPr>
          <a:lstStyle/>
          <a:p>
            <a:pPr marL="19050" marR="7620">
              <a:lnSpc>
                <a:spcPct val="90600"/>
              </a:lnSpc>
            </a:pPr>
            <a:r>
              <a:rPr lang="es-MX" sz="2700" dirty="0">
                <a:solidFill>
                  <a:srgbClr val="595959"/>
                </a:solidFill>
                <a:latin typeface="Verdana"/>
                <a:ea typeface="Verdana"/>
                <a:cs typeface="Verdana"/>
                <a:sym typeface="Verdana"/>
              </a:rPr>
              <a:t>Es el proceso de reducción de brechas sociales y económicas entre hogares y regiones en el país, que se logra al garantizar un acceso adecuado a oportunidades, bienes y servicios. para garantizar esta convergencia, es necesario fortalecer los vínculos intra e interregionales, y aumentar la productividad, competitividad e innovación en los territorios.</a:t>
            </a:r>
          </a:p>
        </p:txBody>
      </p:sp>
      <p:grpSp>
        <p:nvGrpSpPr>
          <p:cNvPr id="7717" name="Google Shape;7717;p55"/>
          <p:cNvGrpSpPr/>
          <p:nvPr/>
        </p:nvGrpSpPr>
        <p:grpSpPr>
          <a:xfrm>
            <a:off x="0" y="1"/>
            <a:ext cx="10346433" cy="10022564"/>
            <a:chOff x="0" y="0"/>
            <a:chExt cx="6897622" cy="6681709"/>
          </a:xfrm>
        </p:grpSpPr>
        <p:pic>
          <p:nvPicPr>
            <p:cNvPr id="7718" name="Google Shape;7718;p5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0" y="0"/>
              <a:ext cx="6446698" cy="66817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19" name="Google Shape;7719;p5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443471" y="0"/>
              <a:ext cx="454151" cy="65897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20" name="Google Shape;7720;p55"/>
          <p:cNvSpPr txBox="1"/>
          <p:nvPr/>
        </p:nvSpPr>
        <p:spPr>
          <a:xfrm>
            <a:off x="8134350" y="10006982"/>
            <a:ext cx="2020050" cy="27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988" rIns="0" bIns="0" anchor="t" anchorCtr="0">
            <a:spAutoFit/>
          </a:bodyPr>
          <a:lstStyle/>
          <a:p>
            <a:pPr marL="19050"/>
            <a:r>
              <a:rPr lang="es-MX" sz="1650" b="1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8"/>
              </a:rPr>
              <a:t>www.dnp.gov.co</a:t>
            </a:r>
            <a:endParaRPr sz="165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6" name="Google Shape;7736;p57"/>
          <p:cNvSpPr/>
          <p:nvPr/>
        </p:nvSpPr>
        <p:spPr>
          <a:xfrm>
            <a:off x="5655565" y="2089404"/>
            <a:ext cx="6977063" cy="2009775"/>
          </a:xfrm>
          <a:custGeom>
            <a:avLst/>
            <a:gdLst/>
            <a:ahLst/>
            <a:cxnLst/>
            <a:rect l="l" t="t" r="r" b="b"/>
            <a:pathLst>
              <a:path w="4651375" h="1339850" extrusionOk="0">
                <a:moveTo>
                  <a:pt x="2325624" y="0"/>
                </a:moveTo>
                <a:lnTo>
                  <a:pt x="2254526" y="307"/>
                </a:lnTo>
                <a:lnTo>
                  <a:pt x="2183959" y="1222"/>
                </a:lnTo>
                <a:lnTo>
                  <a:pt x="2113953" y="2736"/>
                </a:lnTo>
                <a:lnTo>
                  <a:pt x="2044538" y="4842"/>
                </a:lnTo>
                <a:lnTo>
                  <a:pt x="1975745" y="7529"/>
                </a:lnTo>
                <a:lnTo>
                  <a:pt x="1907604" y="10790"/>
                </a:lnTo>
                <a:lnTo>
                  <a:pt x="1840146" y="14615"/>
                </a:lnTo>
                <a:lnTo>
                  <a:pt x="1773401" y="18995"/>
                </a:lnTo>
                <a:lnTo>
                  <a:pt x="1707400" y="23923"/>
                </a:lnTo>
                <a:lnTo>
                  <a:pt x="1642172" y="29389"/>
                </a:lnTo>
                <a:lnTo>
                  <a:pt x="1577749" y="35384"/>
                </a:lnTo>
                <a:lnTo>
                  <a:pt x="1514160" y="41900"/>
                </a:lnTo>
                <a:lnTo>
                  <a:pt x="1451437" y="48928"/>
                </a:lnTo>
                <a:lnTo>
                  <a:pt x="1389609" y="56459"/>
                </a:lnTo>
                <a:lnTo>
                  <a:pt x="1328707" y="64484"/>
                </a:lnTo>
                <a:lnTo>
                  <a:pt x="1268762" y="72995"/>
                </a:lnTo>
                <a:lnTo>
                  <a:pt x="1209803" y="81983"/>
                </a:lnTo>
                <a:lnTo>
                  <a:pt x="1151861" y="91439"/>
                </a:lnTo>
                <a:lnTo>
                  <a:pt x="1094967" y="101355"/>
                </a:lnTo>
                <a:lnTo>
                  <a:pt x="1039151" y="111721"/>
                </a:lnTo>
                <a:lnTo>
                  <a:pt x="984444" y="122529"/>
                </a:lnTo>
                <a:lnTo>
                  <a:pt x="930875" y="133770"/>
                </a:lnTo>
                <a:lnTo>
                  <a:pt x="878476" y="145436"/>
                </a:lnTo>
                <a:lnTo>
                  <a:pt x="827276" y="157517"/>
                </a:lnTo>
                <a:lnTo>
                  <a:pt x="777307" y="170005"/>
                </a:lnTo>
                <a:lnTo>
                  <a:pt x="728598" y="182891"/>
                </a:lnTo>
                <a:lnTo>
                  <a:pt x="681180" y="196167"/>
                </a:lnTo>
                <a:lnTo>
                  <a:pt x="635083" y="209823"/>
                </a:lnTo>
                <a:lnTo>
                  <a:pt x="590338" y="223851"/>
                </a:lnTo>
                <a:lnTo>
                  <a:pt x="546975" y="238242"/>
                </a:lnTo>
                <a:lnTo>
                  <a:pt x="505025" y="252988"/>
                </a:lnTo>
                <a:lnTo>
                  <a:pt x="464518" y="268079"/>
                </a:lnTo>
                <a:lnTo>
                  <a:pt x="425484" y="283506"/>
                </a:lnTo>
                <a:lnTo>
                  <a:pt x="387954" y="299262"/>
                </a:lnTo>
                <a:lnTo>
                  <a:pt x="351959" y="315338"/>
                </a:lnTo>
                <a:lnTo>
                  <a:pt x="317528" y="331724"/>
                </a:lnTo>
                <a:lnTo>
                  <a:pt x="253481" y="365392"/>
                </a:lnTo>
                <a:lnTo>
                  <a:pt x="196059" y="400198"/>
                </a:lnTo>
                <a:lnTo>
                  <a:pt x="145503" y="436070"/>
                </a:lnTo>
                <a:lnTo>
                  <a:pt x="102057" y="472941"/>
                </a:lnTo>
                <a:lnTo>
                  <a:pt x="65965" y="510738"/>
                </a:lnTo>
                <a:lnTo>
                  <a:pt x="37470" y="549392"/>
                </a:lnTo>
                <a:lnTo>
                  <a:pt x="16815" y="588834"/>
                </a:lnTo>
                <a:lnTo>
                  <a:pt x="4244" y="628992"/>
                </a:lnTo>
                <a:lnTo>
                  <a:pt x="0" y="669798"/>
                </a:lnTo>
                <a:lnTo>
                  <a:pt x="0" y="1339596"/>
                </a:lnTo>
                <a:lnTo>
                  <a:pt x="4651248" y="1339596"/>
                </a:lnTo>
                <a:lnTo>
                  <a:pt x="4651248" y="669798"/>
                </a:lnTo>
                <a:lnTo>
                  <a:pt x="4647003" y="628992"/>
                </a:lnTo>
                <a:lnTo>
                  <a:pt x="4634432" y="588834"/>
                </a:lnTo>
                <a:lnTo>
                  <a:pt x="4613777" y="549392"/>
                </a:lnTo>
                <a:lnTo>
                  <a:pt x="4585282" y="510738"/>
                </a:lnTo>
                <a:lnTo>
                  <a:pt x="4549190" y="472941"/>
                </a:lnTo>
                <a:lnTo>
                  <a:pt x="4505744" y="436070"/>
                </a:lnTo>
                <a:lnTo>
                  <a:pt x="4455188" y="400198"/>
                </a:lnTo>
                <a:lnTo>
                  <a:pt x="4397766" y="365392"/>
                </a:lnTo>
                <a:lnTo>
                  <a:pt x="4333719" y="331724"/>
                </a:lnTo>
                <a:lnTo>
                  <a:pt x="4299288" y="315338"/>
                </a:lnTo>
                <a:lnTo>
                  <a:pt x="4263293" y="299262"/>
                </a:lnTo>
                <a:lnTo>
                  <a:pt x="4225763" y="283506"/>
                </a:lnTo>
                <a:lnTo>
                  <a:pt x="4186729" y="268079"/>
                </a:lnTo>
                <a:lnTo>
                  <a:pt x="4146222" y="252988"/>
                </a:lnTo>
                <a:lnTo>
                  <a:pt x="4104272" y="238242"/>
                </a:lnTo>
                <a:lnTo>
                  <a:pt x="4060909" y="223851"/>
                </a:lnTo>
                <a:lnTo>
                  <a:pt x="4016164" y="209823"/>
                </a:lnTo>
                <a:lnTo>
                  <a:pt x="3970067" y="196167"/>
                </a:lnTo>
                <a:lnTo>
                  <a:pt x="3922649" y="182891"/>
                </a:lnTo>
                <a:lnTo>
                  <a:pt x="3873940" y="170005"/>
                </a:lnTo>
                <a:lnTo>
                  <a:pt x="3823971" y="157517"/>
                </a:lnTo>
                <a:lnTo>
                  <a:pt x="3772771" y="145436"/>
                </a:lnTo>
                <a:lnTo>
                  <a:pt x="3720372" y="133770"/>
                </a:lnTo>
                <a:lnTo>
                  <a:pt x="3666803" y="122529"/>
                </a:lnTo>
                <a:lnTo>
                  <a:pt x="3612096" y="111721"/>
                </a:lnTo>
                <a:lnTo>
                  <a:pt x="3556280" y="101355"/>
                </a:lnTo>
                <a:lnTo>
                  <a:pt x="3499386" y="91439"/>
                </a:lnTo>
                <a:lnTo>
                  <a:pt x="3441444" y="81983"/>
                </a:lnTo>
                <a:lnTo>
                  <a:pt x="3382485" y="72995"/>
                </a:lnTo>
                <a:lnTo>
                  <a:pt x="3322540" y="64484"/>
                </a:lnTo>
                <a:lnTo>
                  <a:pt x="3261638" y="56459"/>
                </a:lnTo>
                <a:lnTo>
                  <a:pt x="3199810" y="48928"/>
                </a:lnTo>
                <a:lnTo>
                  <a:pt x="3137087" y="41900"/>
                </a:lnTo>
                <a:lnTo>
                  <a:pt x="3073498" y="35384"/>
                </a:lnTo>
                <a:lnTo>
                  <a:pt x="3009075" y="29389"/>
                </a:lnTo>
                <a:lnTo>
                  <a:pt x="2943847" y="23923"/>
                </a:lnTo>
                <a:lnTo>
                  <a:pt x="2877846" y="18995"/>
                </a:lnTo>
                <a:lnTo>
                  <a:pt x="2811101" y="14615"/>
                </a:lnTo>
                <a:lnTo>
                  <a:pt x="2743643" y="10790"/>
                </a:lnTo>
                <a:lnTo>
                  <a:pt x="2675502" y="7529"/>
                </a:lnTo>
                <a:lnTo>
                  <a:pt x="2606709" y="4842"/>
                </a:lnTo>
                <a:lnTo>
                  <a:pt x="2537294" y="2736"/>
                </a:lnTo>
                <a:lnTo>
                  <a:pt x="2467288" y="1222"/>
                </a:lnTo>
                <a:lnTo>
                  <a:pt x="2396721" y="307"/>
                </a:lnTo>
                <a:lnTo>
                  <a:pt x="2325624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7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37" name="Google Shape;7737;p57"/>
          <p:cNvSpPr txBox="1"/>
          <p:nvPr/>
        </p:nvSpPr>
        <p:spPr>
          <a:xfrm>
            <a:off x="6346506" y="2593847"/>
            <a:ext cx="5595750" cy="664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75" rIns="0" bIns="0" anchor="t" anchorCtr="0">
            <a:spAutoFit/>
          </a:bodyPr>
          <a:lstStyle/>
          <a:p>
            <a:pPr marL="19050"/>
            <a:r>
              <a:rPr lang="es-MX" sz="42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$1.154,8 billones</a:t>
            </a:r>
            <a:r>
              <a:rPr lang="es-MX" sz="4200" b="1" dirty="0">
                <a:solidFill>
                  <a:srgbClr val="FFCC01"/>
                </a:solidFill>
                <a:latin typeface="Verdana"/>
                <a:ea typeface="Verdana"/>
                <a:cs typeface="Verdana"/>
                <a:sym typeface="Verdana"/>
              </a:rPr>
              <a:t>*</a:t>
            </a:r>
            <a:endParaRPr sz="4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738" name="Google Shape;7738;p57"/>
          <p:cNvGrpSpPr/>
          <p:nvPr/>
        </p:nvGrpSpPr>
        <p:grpSpPr>
          <a:xfrm>
            <a:off x="0" y="3248406"/>
            <a:ext cx="18288000" cy="4629531"/>
            <a:chOff x="0" y="2165604"/>
            <a:chExt cx="12192000" cy="3086354"/>
          </a:xfrm>
        </p:grpSpPr>
        <p:sp>
          <p:nvSpPr>
            <p:cNvPr id="7739" name="Google Shape;7739;p57"/>
            <p:cNvSpPr/>
            <p:nvPr/>
          </p:nvSpPr>
          <p:spPr>
            <a:xfrm>
              <a:off x="30480" y="2273808"/>
              <a:ext cx="12158980" cy="2978150"/>
            </a:xfrm>
            <a:custGeom>
              <a:avLst/>
              <a:gdLst/>
              <a:ahLst/>
              <a:cxnLst/>
              <a:rect l="l" t="t" r="r" b="b"/>
              <a:pathLst>
                <a:path w="12158980" h="2978150" extrusionOk="0">
                  <a:moveTo>
                    <a:pt x="12158472" y="0"/>
                  </a:moveTo>
                  <a:lnTo>
                    <a:pt x="0" y="0"/>
                  </a:lnTo>
                  <a:lnTo>
                    <a:pt x="0" y="2977895"/>
                  </a:lnTo>
                  <a:lnTo>
                    <a:pt x="12158472" y="2977895"/>
                  </a:lnTo>
                  <a:lnTo>
                    <a:pt x="12158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40" name="Google Shape;7740;p57"/>
            <p:cNvSpPr/>
            <p:nvPr/>
          </p:nvSpPr>
          <p:spPr>
            <a:xfrm>
              <a:off x="0" y="5022977"/>
              <a:ext cx="12192000" cy="44450"/>
            </a:xfrm>
            <a:custGeom>
              <a:avLst/>
              <a:gdLst/>
              <a:ahLst/>
              <a:cxnLst/>
              <a:rect l="l" t="t" r="r" b="b"/>
              <a:pathLst>
                <a:path w="12192000" h="44450" extrusionOk="0">
                  <a:moveTo>
                    <a:pt x="0" y="0"/>
                  </a:moveTo>
                  <a:lnTo>
                    <a:pt x="0" y="44450"/>
                  </a:lnTo>
                  <a:lnTo>
                    <a:pt x="12192000" y="444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41" name="Google Shape;7741;p57"/>
            <p:cNvSpPr/>
            <p:nvPr/>
          </p:nvSpPr>
          <p:spPr>
            <a:xfrm>
              <a:off x="5050535" y="2165604"/>
              <a:ext cx="2091054" cy="277494"/>
            </a:xfrm>
            <a:custGeom>
              <a:avLst/>
              <a:gdLst/>
              <a:ahLst/>
              <a:cxnLst/>
              <a:rect l="l" t="t" r="r" b="b"/>
              <a:pathLst>
                <a:path w="2091054" h="277494" extrusionOk="0">
                  <a:moveTo>
                    <a:pt x="2090927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090927" y="277367"/>
                  </a:lnTo>
                  <a:lnTo>
                    <a:pt x="2090927" y="0"/>
                  </a:lnTo>
                  <a:close/>
                </a:path>
              </a:pathLst>
            </a:custGeom>
            <a:solidFill>
              <a:srgbClr val="FFCC0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7742" name="Google Shape;7742;p57"/>
          <p:cNvSpPr txBox="1">
            <a:spLocks noGrp="1"/>
          </p:cNvSpPr>
          <p:nvPr>
            <p:ph type="title"/>
          </p:nvPr>
        </p:nvSpPr>
        <p:spPr>
          <a:xfrm>
            <a:off x="2703345" y="482565"/>
            <a:ext cx="11842650" cy="94256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050" rIns="0" bIns="0" rtlCol="0" anchor="ctr" anchorCtr="0">
            <a:spAutoFit/>
          </a:bodyPr>
          <a:lstStyle/>
          <a:p>
            <a:pPr marL="1274445" marR="7620">
              <a:spcBef>
                <a:spcPts val="0"/>
              </a:spcBef>
              <a:buClr>
                <a:srgbClr val="7E7E7E"/>
              </a:buClr>
              <a:buSzPts val="2000"/>
            </a:pPr>
            <a:r>
              <a:rPr lang="es-MX" sz="3000" dirty="0">
                <a:solidFill>
                  <a:srgbClr val="7E7E7E"/>
                </a:solidFill>
              </a:rPr>
              <a:t>Las fuentes de financiación se asocian en su </a:t>
            </a:r>
            <a:r>
              <a:rPr lang="es-MX" sz="3000" b="1" dirty="0">
                <a:solidFill>
                  <a:srgbClr val="7E7E7E"/>
                </a:solidFill>
                <a:latin typeface="Verdana"/>
                <a:ea typeface="Verdana"/>
                <a:cs typeface="Verdana"/>
                <a:sym typeface="Verdana"/>
              </a:rPr>
              <a:t>uso  a las transformaciones del PND</a:t>
            </a:r>
            <a:endParaRPr sz="3000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743" name="Google Shape;7743;p57"/>
          <p:cNvSpPr txBox="1"/>
          <p:nvPr/>
        </p:nvSpPr>
        <p:spPr>
          <a:xfrm>
            <a:off x="7575803" y="3248406"/>
            <a:ext cx="3136500" cy="34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6675" rIns="0" bIns="0" anchor="t" anchorCtr="0">
            <a:spAutoFit/>
          </a:bodyPr>
          <a:lstStyle/>
          <a:p>
            <a:pPr marL="418148"/>
            <a:r>
              <a:rPr lang="es-MX" b="1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Transformaciones</a:t>
            </a:r>
            <a:endParaRPr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744" name="Google Shape;7744;p57"/>
          <p:cNvSpPr txBox="1"/>
          <p:nvPr/>
        </p:nvSpPr>
        <p:spPr>
          <a:xfrm>
            <a:off x="11654598" y="3949447"/>
            <a:ext cx="5525550" cy="1056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338" rIns="0" bIns="0" anchor="t" anchorCtr="0">
            <a:spAutoFit/>
          </a:bodyPr>
          <a:lstStyle/>
          <a:p>
            <a:pPr marL="19050" marR="7620">
              <a:lnSpc>
                <a:spcPct val="118518"/>
              </a:lnSpc>
            </a:pPr>
            <a:r>
              <a:rPr lang="es-MX" sz="2025" b="1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Ordenamiento del territorio alrededor  del agua y justicia ambiental</a:t>
            </a:r>
            <a:endParaRPr sz="202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9050">
              <a:lnSpc>
                <a:spcPct val="116190"/>
              </a:lnSpc>
            </a:pPr>
            <a:r>
              <a:rPr lang="es-MX" sz="1575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($28,8 billones)</a:t>
            </a:r>
            <a:endParaRPr sz="157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745" name="Google Shape;7745;p57"/>
          <p:cNvSpPr txBox="1"/>
          <p:nvPr/>
        </p:nvSpPr>
        <p:spPr>
          <a:xfrm>
            <a:off x="11655171" y="5327447"/>
            <a:ext cx="5059800" cy="574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988" rIns="0" bIns="0" anchor="t" anchorCtr="0">
            <a:spAutoFit/>
          </a:bodyPr>
          <a:lstStyle/>
          <a:p>
            <a:pPr marL="19050"/>
            <a:r>
              <a:rPr lang="es-MX" sz="2025" b="1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Derecho humano a la alimentación</a:t>
            </a:r>
            <a:endParaRPr sz="202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9050">
              <a:spcBef>
                <a:spcPts val="8"/>
              </a:spcBef>
            </a:pPr>
            <a:r>
              <a:rPr lang="es-MX" sz="1575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($46,1 billones)</a:t>
            </a:r>
            <a:endParaRPr sz="157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746" name="Google Shape;7746;p57"/>
          <p:cNvSpPr txBox="1"/>
          <p:nvPr/>
        </p:nvSpPr>
        <p:spPr>
          <a:xfrm>
            <a:off x="3610736" y="4517706"/>
            <a:ext cx="3051000" cy="88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988" rIns="0" bIns="0" anchor="t" anchorCtr="0">
            <a:spAutoFit/>
          </a:bodyPr>
          <a:lstStyle/>
          <a:p>
            <a:pPr marR="10478" algn="r"/>
            <a:r>
              <a:rPr lang="es-MX" sz="2025" b="1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Seguridad Humana y</a:t>
            </a:r>
            <a:endParaRPr sz="202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R="11430" algn="r"/>
            <a:r>
              <a:rPr lang="es-MX" sz="2025" b="1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Justicia Social</a:t>
            </a:r>
            <a:endParaRPr sz="202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237296"/>
            <a:r>
              <a:rPr lang="es-MX" sz="1575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($ 743,7 billones)</a:t>
            </a:r>
            <a:endParaRPr sz="157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747" name="Google Shape;7747;p57"/>
          <p:cNvSpPr txBox="1"/>
          <p:nvPr/>
        </p:nvSpPr>
        <p:spPr>
          <a:xfrm>
            <a:off x="963473" y="5774055"/>
            <a:ext cx="5697000" cy="88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988" rIns="0" bIns="0" anchor="t" anchorCtr="0">
            <a:spAutoFit/>
          </a:bodyPr>
          <a:lstStyle/>
          <a:p>
            <a:pPr marL="19050" marR="7620" indent="1659255"/>
            <a:r>
              <a:rPr lang="es-MX" sz="2025" b="1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Transformación productiva,  internacionalización y acción climática</a:t>
            </a:r>
            <a:endParaRPr sz="202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R="7620" algn="r"/>
            <a:r>
              <a:rPr lang="es-MX" sz="1575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($ 114,4 billones)</a:t>
            </a:r>
            <a:endParaRPr sz="157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748" name="Google Shape;7748;p57"/>
          <p:cNvSpPr txBox="1"/>
          <p:nvPr/>
        </p:nvSpPr>
        <p:spPr>
          <a:xfrm>
            <a:off x="11654598" y="6466333"/>
            <a:ext cx="3278700" cy="574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988" rIns="0" bIns="0" anchor="t" anchorCtr="0">
            <a:spAutoFit/>
          </a:bodyPr>
          <a:lstStyle/>
          <a:p>
            <a:pPr marL="19050"/>
            <a:r>
              <a:rPr lang="es-MX" sz="2025" b="1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Convergencia regional</a:t>
            </a:r>
            <a:endParaRPr sz="202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9050"/>
            <a:r>
              <a:rPr lang="es-MX" sz="1575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($138,4 billones)</a:t>
            </a:r>
            <a:endParaRPr sz="157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749" name="Google Shape;7749;p57"/>
          <p:cNvGrpSpPr/>
          <p:nvPr/>
        </p:nvGrpSpPr>
        <p:grpSpPr>
          <a:xfrm>
            <a:off x="6468237" y="3665600"/>
            <a:ext cx="4103751" cy="4940046"/>
            <a:chOff x="4312158" y="2443733"/>
            <a:chExt cx="2735834" cy="3293364"/>
          </a:xfrm>
        </p:grpSpPr>
        <p:sp>
          <p:nvSpPr>
            <p:cNvPr id="7750" name="Google Shape;7750;p57"/>
            <p:cNvSpPr/>
            <p:nvPr/>
          </p:nvSpPr>
          <p:spPr>
            <a:xfrm>
              <a:off x="6105906" y="2443733"/>
              <a:ext cx="0" cy="2602229"/>
            </a:xfrm>
            <a:custGeom>
              <a:avLst/>
              <a:gdLst/>
              <a:ahLst/>
              <a:cxnLst/>
              <a:rect l="l" t="t" r="r" b="b"/>
              <a:pathLst>
                <a:path w="120000" h="2602229" extrusionOk="0">
                  <a:moveTo>
                    <a:pt x="0" y="0"/>
                  </a:moveTo>
                  <a:lnTo>
                    <a:pt x="0" y="2601976"/>
                  </a:lnTo>
                </a:path>
              </a:pathLst>
            </a:custGeom>
            <a:noFill/>
            <a:ln w="28575" cap="flat" cmpd="sng">
              <a:solidFill>
                <a:srgbClr val="7E7E7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51" name="Google Shape;7751;p57"/>
            <p:cNvSpPr/>
            <p:nvPr/>
          </p:nvSpPr>
          <p:spPr>
            <a:xfrm>
              <a:off x="5159502" y="2917443"/>
              <a:ext cx="1888490" cy="1649729"/>
            </a:xfrm>
            <a:custGeom>
              <a:avLst/>
              <a:gdLst/>
              <a:ahLst/>
              <a:cxnLst/>
              <a:rect l="l" t="t" r="r" b="b"/>
              <a:pathLst>
                <a:path w="1888490" h="1649729" extrusionOk="0">
                  <a:moveTo>
                    <a:pt x="977900" y="1214882"/>
                  </a:moveTo>
                  <a:lnTo>
                    <a:pt x="974991" y="1200531"/>
                  </a:lnTo>
                  <a:lnTo>
                    <a:pt x="974534" y="1198219"/>
                  </a:lnTo>
                  <a:lnTo>
                    <a:pt x="965352" y="1184567"/>
                  </a:lnTo>
                  <a:lnTo>
                    <a:pt x="951750" y="1175346"/>
                  </a:lnTo>
                  <a:lnTo>
                    <a:pt x="935101" y="1171956"/>
                  </a:lnTo>
                  <a:lnTo>
                    <a:pt x="918362" y="1175346"/>
                  </a:lnTo>
                  <a:lnTo>
                    <a:pt x="904722" y="1184567"/>
                  </a:lnTo>
                  <a:lnTo>
                    <a:pt x="895540" y="1198219"/>
                  </a:lnTo>
                  <a:lnTo>
                    <a:pt x="895070" y="1200531"/>
                  </a:lnTo>
                  <a:lnTo>
                    <a:pt x="0" y="1200531"/>
                  </a:lnTo>
                  <a:lnTo>
                    <a:pt x="0" y="1229106"/>
                  </a:lnTo>
                  <a:lnTo>
                    <a:pt x="895045" y="1229106"/>
                  </a:lnTo>
                  <a:lnTo>
                    <a:pt x="895540" y="1231544"/>
                  </a:lnTo>
                  <a:lnTo>
                    <a:pt x="904722" y="1245146"/>
                  </a:lnTo>
                  <a:lnTo>
                    <a:pt x="918362" y="1254315"/>
                  </a:lnTo>
                  <a:lnTo>
                    <a:pt x="935101" y="1257681"/>
                  </a:lnTo>
                  <a:lnTo>
                    <a:pt x="951750" y="1254315"/>
                  </a:lnTo>
                  <a:lnTo>
                    <a:pt x="965352" y="1245146"/>
                  </a:lnTo>
                  <a:lnTo>
                    <a:pt x="974534" y="1231544"/>
                  </a:lnTo>
                  <a:lnTo>
                    <a:pt x="975017" y="1229106"/>
                  </a:lnTo>
                  <a:lnTo>
                    <a:pt x="977900" y="1214882"/>
                  </a:lnTo>
                  <a:close/>
                </a:path>
                <a:path w="1888490" h="1649729" extrusionOk="0">
                  <a:moveTo>
                    <a:pt x="977900" y="433070"/>
                  </a:moveTo>
                  <a:lnTo>
                    <a:pt x="974991" y="418719"/>
                  </a:lnTo>
                  <a:lnTo>
                    <a:pt x="974534" y="416407"/>
                  </a:lnTo>
                  <a:lnTo>
                    <a:pt x="965352" y="402755"/>
                  </a:lnTo>
                  <a:lnTo>
                    <a:pt x="951750" y="393534"/>
                  </a:lnTo>
                  <a:lnTo>
                    <a:pt x="935101" y="390144"/>
                  </a:lnTo>
                  <a:lnTo>
                    <a:pt x="918362" y="393534"/>
                  </a:lnTo>
                  <a:lnTo>
                    <a:pt x="904722" y="402755"/>
                  </a:lnTo>
                  <a:lnTo>
                    <a:pt x="895540" y="416407"/>
                  </a:lnTo>
                  <a:lnTo>
                    <a:pt x="895070" y="418719"/>
                  </a:lnTo>
                  <a:lnTo>
                    <a:pt x="0" y="418719"/>
                  </a:lnTo>
                  <a:lnTo>
                    <a:pt x="0" y="447294"/>
                  </a:lnTo>
                  <a:lnTo>
                    <a:pt x="895045" y="447294"/>
                  </a:lnTo>
                  <a:lnTo>
                    <a:pt x="895540" y="449732"/>
                  </a:lnTo>
                  <a:lnTo>
                    <a:pt x="904722" y="463334"/>
                  </a:lnTo>
                  <a:lnTo>
                    <a:pt x="918362" y="472516"/>
                  </a:lnTo>
                  <a:lnTo>
                    <a:pt x="935101" y="475869"/>
                  </a:lnTo>
                  <a:lnTo>
                    <a:pt x="951750" y="472516"/>
                  </a:lnTo>
                  <a:lnTo>
                    <a:pt x="965352" y="463334"/>
                  </a:lnTo>
                  <a:lnTo>
                    <a:pt x="974534" y="449732"/>
                  </a:lnTo>
                  <a:lnTo>
                    <a:pt x="975017" y="447294"/>
                  </a:lnTo>
                  <a:lnTo>
                    <a:pt x="977900" y="433070"/>
                  </a:lnTo>
                  <a:close/>
                </a:path>
                <a:path w="1888490" h="1649729" extrusionOk="0">
                  <a:moveTo>
                    <a:pt x="1880743" y="28702"/>
                  </a:moveTo>
                  <a:lnTo>
                    <a:pt x="986294" y="28587"/>
                  </a:lnTo>
                  <a:lnTo>
                    <a:pt x="985837" y="26263"/>
                  </a:lnTo>
                  <a:lnTo>
                    <a:pt x="976655" y="12611"/>
                  </a:lnTo>
                  <a:lnTo>
                    <a:pt x="963053" y="3390"/>
                  </a:lnTo>
                  <a:lnTo>
                    <a:pt x="946404" y="0"/>
                  </a:lnTo>
                  <a:lnTo>
                    <a:pt x="929728" y="3390"/>
                  </a:lnTo>
                  <a:lnTo>
                    <a:pt x="916076" y="12611"/>
                  </a:lnTo>
                  <a:lnTo>
                    <a:pt x="906856" y="26263"/>
                  </a:lnTo>
                  <a:lnTo>
                    <a:pt x="903478" y="42926"/>
                  </a:lnTo>
                  <a:lnTo>
                    <a:pt x="906856" y="59588"/>
                  </a:lnTo>
                  <a:lnTo>
                    <a:pt x="916076" y="73190"/>
                  </a:lnTo>
                  <a:lnTo>
                    <a:pt x="929728" y="82372"/>
                  </a:lnTo>
                  <a:lnTo>
                    <a:pt x="946404" y="85725"/>
                  </a:lnTo>
                  <a:lnTo>
                    <a:pt x="963053" y="82372"/>
                  </a:lnTo>
                  <a:lnTo>
                    <a:pt x="976655" y="73190"/>
                  </a:lnTo>
                  <a:lnTo>
                    <a:pt x="985837" y="59588"/>
                  </a:lnTo>
                  <a:lnTo>
                    <a:pt x="986320" y="57162"/>
                  </a:lnTo>
                  <a:lnTo>
                    <a:pt x="946404" y="57150"/>
                  </a:lnTo>
                  <a:lnTo>
                    <a:pt x="986320" y="57150"/>
                  </a:lnTo>
                  <a:lnTo>
                    <a:pt x="1880743" y="57277"/>
                  </a:lnTo>
                  <a:lnTo>
                    <a:pt x="1880743" y="28702"/>
                  </a:lnTo>
                  <a:close/>
                </a:path>
                <a:path w="1888490" h="1649729" extrusionOk="0">
                  <a:moveTo>
                    <a:pt x="1882267" y="810387"/>
                  </a:moveTo>
                  <a:lnTo>
                    <a:pt x="987818" y="810387"/>
                  </a:lnTo>
                  <a:lnTo>
                    <a:pt x="987361" y="808075"/>
                  </a:lnTo>
                  <a:lnTo>
                    <a:pt x="978179" y="794423"/>
                  </a:lnTo>
                  <a:lnTo>
                    <a:pt x="964577" y="785202"/>
                  </a:lnTo>
                  <a:lnTo>
                    <a:pt x="947928" y="781812"/>
                  </a:lnTo>
                  <a:lnTo>
                    <a:pt x="931252" y="785202"/>
                  </a:lnTo>
                  <a:lnTo>
                    <a:pt x="917600" y="794423"/>
                  </a:lnTo>
                  <a:lnTo>
                    <a:pt x="908380" y="808075"/>
                  </a:lnTo>
                  <a:lnTo>
                    <a:pt x="905002" y="824738"/>
                  </a:lnTo>
                  <a:lnTo>
                    <a:pt x="908380" y="841400"/>
                  </a:lnTo>
                  <a:lnTo>
                    <a:pt x="917600" y="855002"/>
                  </a:lnTo>
                  <a:lnTo>
                    <a:pt x="931252" y="864184"/>
                  </a:lnTo>
                  <a:lnTo>
                    <a:pt x="947928" y="867537"/>
                  </a:lnTo>
                  <a:lnTo>
                    <a:pt x="964577" y="864184"/>
                  </a:lnTo>
                  <a:lnTo>
                    <a:pt x="978179" y="855002"/>
                  </a:lnTo>
                  <a:lnTo>
                    <a:pt x="987361" y="841400"/>
                  </a:lnTo>
                  <a:lnTo>
                    <a:pt x="987844" y="838962"/>
                  </a:lnTo>
                  <a:lnTo>
                    <a:pt x="1882267" y="838962"/>
                  </a:lnTo>
                  <a:lnTo>
                    <a:pt x="1882267" y="810387"/>
                  </a:lnTo>
                  <a:close/>
                </a:path>
                <a:path w="1888490" h="1649729" extrusionOk="0">
                  <a:moveTo>
                    <a:pt x="1888363" y="1592199"/>
                  </a:moveTo>
                  <a:lnTo>
                    <a:pt x="993914" y="1592199"/>
                  </a:lnTo>
                  <a:lnTo>
                    <a:pt x="993457" y="1589887"/>
                  </a:lnTo>
                  <a:lnTo>
                    <a:pt x="984275" y="1576235"/>
                  </a:lnTo>
                  <a:lnTo>
                    <a:pt x="970673" y="1567014"/>
                  </a:lnTo>
                  <a:lnTo>
                    <a:pt x="954024" y="1563624"/>
                  </a:lnTo>
                  <a:lnTo>
                    <a:pt x="937348" y="1567014"/>
                  </a:lnTo>
                  <a:lnTo>
                    <a:pt x="923696" y="1576235"/>
                  </a:lnTo>
                  <a:lnTo>
                    <a:pt x="914476" y="1589887"/>
                  </a:lnTo>
                  <a:lnTo>
                    <a:pt x="911098" y="1606550"/>
                  </a:lnTo>
                  <a:lnTo>
                    <a:pt x="914476" y="1623212"/>
                  </a:lnTo>
                  <a:lnTo>
                    <a:pt x="923696" y="1636814"/>
                  </a:lnTo>
                  <a:lnTo>
                    <a:pt x="937348" y="1645996"/>
                  </a:lnTo>
                  <a:lnTo>
                    <a:pt x="954024" y="1649349"/>
                  </a:lnTo>
                  <a:lnTo>
                    <a:pt x="970673" y="1645996"/>
                  </a:lnTo>
                  <a:lnTo>
                    <a:pt x="984275" y="1636814"/>
                  </a:lnTo>
                  <a:lnTo>
                    <a:pt x="993457" y="1623212"/>
                  </a:lnTo>
                  <a:lnTo>
                    <a:pt x="993940" y="1620774"/>
                  </a:lnTo>
                  <a:lnTo>
                    <a:pt x="1888363" y="1620774"/>
                  </a:lnTo>
                  <a:lnTo>
                    <a:pt x="1888363" y="1592199"/>
                  </a:ln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52" name="Google Shape;7752;p57"/>
            <p:cNvSpPr/>
            <p:nvPr/>
          </p:nvSpPr>
          <p:spPr>
            <a:xfrm>
              <a:off x="4312158" y="5196077"/>
              <a:ext cx="591820" cy="541020"/>
            </a:xfrm>
            <a:custGeom>
              <a:avLst/>
              <a:gdLst/>
              <a:ahLst/>
              <a:cxnLst/>
              <a:rect l="l" t="t" r="r" b="b"/>
              <a:pathLst>
                <a:path w="591820" h="541020" extrusionOk="0">
                  <a:moveTo>
                    <a:pt x="295655" y="0"/>
                  </a:moveTo>
                  <a:lnTo>
                    <a:pt x="247690" y="3541"/>
                  </a:lnTo>
                  <a:lnTo>
                    <a:pt x="202192" y="13795"/>
                  </a:lnTo>
                  <a:lnTo>
                    <a:pt x="159769" y="30202"/>
                  </a:lnTo>
                  <a:lnTo>
                    <a:pt x="121029" y="52206"/>
                  </a:lnTo>
                  <a:lnTo>
                    <a:pt x="86582" y="79248"/>
                  </a:lnTo>
                  <a:lnTo>
                    <a:pt x="57034" y="110770"/>
                  </a:lnTo>
                  <a:lnTo>
                    <a:pt x="32993" y="146215"/>
                  </a:lnTo>
                  <a:lnTo>
                    <a:pt x="15069" y="185025"/>
                  </a:lnTo>
                  <a:lnTo>
                    <a:pt x="3868" y="226643"/>
                  </a:lnTo>
                  <a:lnTo>
                    <a:pt x="0" y="270510"/>
                  </a:lnTo>
                  <a:lnTo>
                    <a:pt x="3868" y="314389"/>
                  </a:lnTo>
                  <a:lnTo>
                    <a:pt x="15069" y="356013"/>
                  </a:lnTo>
                  <a:lnTo>
                    <a:pt x="32993" y="394826"/>
                  </a:lnTo>
                  <a:lnTo>
                    <a:pt x="57034" y="430271"/>
                  </a:lnTo>
                  <a:lnTo>
                    <a:pt x="86582" y="461791"/>
                  </a:lnTo>
                  <a:lnTo>
                    <a:pt x="121029" y="488828"/>
                  </a:lnTo>
                  <a:lnTo>
                    <a:pt x="159769" y="510826"/>
                  </a:lnTo>
                  <a:lnTo>
                    <a:pt x="202192" y="527229"/>
                  </a:lnTo>
                  <a:lnTo>
                    <a:pt x="247690" y="537479"/>
                  </a:lnTo>
                  <a:lnTo>
                    <a:pt x="295655" y="541020"/>
                  </a:lnTo>
                  <a:lnTo>
                    <a:pt x="343621" y="537479"/>
                  </a:lnTo>
                  <a:lnTo>
                    <a:pt x="389119" y="527229"/>
                  </a:lnTo>
                  <a:lnTo>
                    <a:pt x="431542" y="510826"/>
                  </a:lnTo>
                  <a:lnTo>
                    <a:pt x="470282" y="488828"/>
                  </a:lnTo>
                  <a:lnTo>
                    <a:pt x="504729" y="461791"/>
                  </a:lnTo>
                  <a:lnTo>
                    <a:pt x="534277" y="430271"/>
                  </a:lnTo>
                  <a:lnTo>
                    <a:pt x="558318" y="394826"/>
                  </a:lnTo>
                  <a:lnTo>
                    <a:pt x="576242" y="356013"/>
                  </a:lnTo>
                  <a:lnTo>
                    <a:pt x="587443" y="314389"/>
                  </a:lnTo>
                  <a:lnTo>
                    <a:pt x="591312" y="270510"/>
                  </a:lnTo>
                  <a:lnTo>
                    <a:pt x="587443" y="226643"/>
                  </a:lnTo>
                  <a:lnTo>
                    <a:pt x="576242" y="185025"/>
                  </a:lnTo>
                  <a:lnTo>
                    <a:pt x="558318" y="146215"/>
                  </a:lnTo>
                  <a:lnTo>
                    <a:pt x="534277" y="110770"/>
                  </a:lnTo>
                  <a:lnTo>
                    <a:pt x="504729" y="79247"/>
                  </a:lnTo>
                  <a:lnTo>
                    <a:pt x="470282" y="52206"/>
                  </a:lnTo>
                  <a:lnTo>
                    <a:pt x="431542" y="30202"/>
                  </a:lnTo>
                  <a:lnTo>
                    <a:pt x="389119" y="13795"/>
                  </a:lnTo>
                  <a:lnTo>
                    <a:pt x="343621" y="3541"/>
                  </a:lnTo>
                  <a:lnTo>
                    <a:pt x="295655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53" name="Google Shape;7753;p57"/>
            <p:cNvSpPr/>
            <p:nvPr/>
          </p:nvSpPr>
          <p:spPr>
            <a:xfrm>
              <a:off x="4312158" y="5196077"/>
              <a:ext cx="591820" cy="541020"/>
            </a:xfrm>
            <a:custGeom>
              <a:avLst/>
              <a:gdLst/>
              <a:ahLst/>
              <a:cxnLst/>
              <a:rect l="l" t="t" r="r" b="b"/>
              <a:pathLst>
                <a:path w="591820" h="541020" extrusionOk="0">
                  <a:moveTo>
                    <a:pt x="0" y="270510"/>
                  </a:moveTo>
                  <a:lnTo>
                    <a:pt x="3868" y="226643"/>
                  </a:lnTo>
                  <a:lnTo>
                    <a:pt x="15069" y="185025"/>
                  </a:lnTo>
                  <a:lnTo>
                    <a:pt x="32993" y="146215"/>
                  </a:lnTo>
                  <a:lnTo>
                    <a:pt x="57034" y="110770"/>
                  </a:lnTo>
                  <a:lnTo>
                    <a:pt x="86582" y="79248"/>
                  </a:lnTo>
                  <a:lnTo>
                    <a:pt x="121029" y="52206"/>
                  </a:lnTo>
                  <a:lnTo>
                    <a:pt x="159769" y="30202"/>
                  </a:lnTo>
                  <a:lnTo>
                    <a:pt x="202192" y="13795"/>
                  </a:lnTo>
                  <a:lnTo>
                    <a:pt x="247690" y="3541"/>
                  </a:lnTo>
                  <a:lnTo>
                    <a:pt x="295655" y="0"/>
                  </a:lnTo>
                  <a:lnTo>
                    <a:pt x="343621" y="3541"/>
                  </a:lnTo>
                  <a:lnTo>
                    <a:pt x="389119" y="13795"/>
                  </a:lnTo>
                  <a:lnTo>
                    <a:pt x="431542" y="30202"/>
                  </a:lnTo>
                  <a:lnTo>
                    <a:pt x="470282" y="52206"/>
                  </a:lnTo>
                  <a:lnTo>
                    <a:pt x="504729" y="79247"/>
                  </a:lnTo>
                  <a:lnTo>
                    <a:pt x="534277" y="110770"/>
                  </a:lnTo>
                  <a:lnTo>
                    <a:pt x="558318" y="146215"/>
                  </a:lnTo>
                  <a:lnTo>
                    <a:pt x="576242" y="185025"/>
                  </a:lnTo>
                  <a:lnTo>
                    <a:pt x="587443" y="226643"/>
                  </a:lnTo>
                  <a:lnTo>
                    <a:pt x="591312" y="270510"/>
                  </a:lnTo>
                  <a:lnTo>
                    <a:pt x="587443" y="314389"/>
                  </a:lnTo>
                  <a:lnTo>
                    <a:pt x="576242" y="356013"/>
                  </a:lnTo>
                  <a:lnTo>
                    <a:pt x="558318" y="394826"/>
                  </a:lnTo>
                  <a:lnTo>
                    <a:pt x="534277" y="430271"/>
                  </a:lnTo>
                  <a:lnTo>
                    <a:pt x="504729" y="461791"/>
                  </a:lnTo>
                  <a:lnTo>
                    <a:pt x="470282" y="488828"/>
                  </a:lnTo>
                  <a:lnTo>
                    <a:pt x="431542" y="510826"/>
                  </a:lnTo>
                  <a:lnTo>
                    <a:pt x="389119" y="527229"/>
                  </a:lnTo>
                  <a:lnTo>
                    <a:pt x="343621" y="537479"/>
                  </a:lnTo>
                  <a:lnTo>
                    <a:pt x="295655" y="541020"/>
                  </a:lnTo>
                  <a:lnTo>
                    <a:pt x="247690" y="537479"/>
                  </a:lnTo>
                  <a:lnTo>
                    <a:pt x="202192" y="527229"/>
                  </a:lnTo>
                  <a:lnTo>
                    <a:pt x="159769" y="510826"/>
                  </a:lnTo>
                  <a:lnTo>
                    <a:pt x="121029" y="488828"/>
                  </a:lnTo>
                  <a:lnTo>
                    <a:pt x="86582" y="461791"/>
                  </a:lnTo>
                  <a:lnTo>
                    <a:pt x="57034" y="430271"/>
                  </a:lnTo>
                  <a:lnTo>
                    <a:pt x="32993" y="394826"/>
                  </a:lnTo>
                  <a:lnTo>
                    <a:pt x="15069" y="356013"/>
                  </a:lnTo>
                  <a:lnTo>
                    <a:pt x="3868" y="314389"/>
                  </a:lnTo>
                  <a:lnTo>
                    <a:pt x="0" y="270510"/>
                  </a:lnTo>
                  <a:close/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7754" name="Google Shape;7754;p5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411980" y="5288279"/>
              <a:ext cx="388620" cy="3550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55" name="Google Shape;7755;p57"/>
          <p:cNvSpPr/>
          <p:nvPr/>
        </p:nvSpPr>
        <p:spPr>
          <a:xfrm>
            <a:off x="4571" y="8855965"/>
            <a:ext cx="18279428" cy="414338"/>
          </a:xfrm>
          <a:custGeom>
            <a:avLst/>
            <a:gdLst/>
            <a:ahLst/>
            <a:cxnLst/>
            <a:rect l="l" t="t" r="r" b="b"/>
            <a:pathLst>
              <a:path w="12186285" h="276225" extrusionOk="0">
                <a:moveTo>
                  <a:pt x="12185904" y="0"/>
                </a:moveTo>
                <a:lnTo>
                  <a:pt x="0" y="0"/>
                </a:lnTo>
                <a:lnTo>
                  <a:pt x="0" y="275844"/>
                </a:lnTo>
                <a:lnTo>
                  <a:pt x="12185904" y="275844"/>
                </a:lnTo>
                <a:lnTo>
                  <a:pt x="12185904" y="0"/>
                </a:lnTo>
                <a:close/>
              </a:path>
            </a:pathLst>
          </a:custGeom>
          <a:solidFill>
            <a:srgbClr val="FFCC0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7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56" name="Google Shape;7756;p57"/>
          <p:cNvSpPr txBox="1"/>
          <p:nvPr/>
        </p:nvSpPr>
        <p:spPr>
          <a:xfrm>
            <a:off x="4054601" y="7925751"/>
            <a:ext cx="10174500" cy="1752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988" rIns="0" bIns="0" anchor="t" anchorCtr="0">
            <a:spAutoFit/>
          </a:bodyPr>
          <a:lstStyle/>
          <a:p>
            <a:pPr marL="3456623"/>
            <a:r>
              <a:rPr lang="es-MX" sz="2025" b="1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Estabilidad macroeconómica</a:t>
            </a:r>
            <a:endParaRPr sz="202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56623"/>
            <a:r>
              <a:rPr lang="es-MX" sz="1575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($83,4 billones)</a:t>
            </a:r>
            <a:endParaRPr sz="157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>
              <a:spcBef>
                <a:spcPts val="15"/>
              </a:spcBef>
            </a:pPr>
            <a:endParaRPr sz="2775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9050">
              <a:spcBef>
                <a:spcPts val="8"/>
              </a:spcBef>
            </a:pPr>
            <a:r>
              <a:rPr lang="es-MX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Metodología para la asociación de fuentes y usos: catálogo programático de la inversión</a:t>
            </a:r>
            <a:endParaRPr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>
              <a:spcBef>
                <a:spcPts val="68"/>
              </a:spcBef>
            </a:pPr>
            <a:endParaRPr sz="15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495425">
              <a:spcBef>
                <a:spcPts val="8"/>
              </a:spcBef>
            </a:pPr>
            <a:r>
              <a:rPr lang="es-MX" sz="1500" b="1" dirty="0">
                <a:solidFill>
                  <a:srgbClr val="FFCC01"/>
                </a:solidFill>
                <a:latin typeface="Verdana"/>
                <a:ea typeface="Verdana"/>
                <a:cs typeface="Verdana"/>
                <a:sym typeface="Verdana"/>
              </a:rPr>
              <a:t>* </a:t>
            </a:r>
            <a:r>
              <a:rPr lang="es-MX" sz="1500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Este consolidado de cifras no incluye la estimación de recursos privados.</a:t>
            </a:r>
            <a:endParaRPr sz="15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757" name="Google Shape;7757;p57"/>
          <p:cNvGrpSpPr/>
          <p:nvPr/>
        </p:nvGrpSpPr>
        <p:grpSpPr>
          <a:xfrm>
            <a:off x="6847712" y="3960495"/>
            <a:ext cx="4594860" cy="3300981"/>
            <a:chOff x="4565141" y="2640330"/>
            <a:chExt cx="3063240" cy="2200654"/>
          </a:xfrm>
        </p:grpSpPr>
        <p:sp>
          <p:nvSpPr>
            <p:cNvPr id="7758" name="Google Shape;7758;p57"/>
            <p:cNvSpPr/>
            <p:nvPr/>
          </p:nvSpPr>
          <p:spPr>
            <a:xfrm>
              <a:off x="6988302" y="2640330"/>
              <a:ext cx="640079" cy="640079"/>
            </a:xfrm>
            <a:custGeom>
              <a:avLst/>
              <a:gdLst/>
              <a:ahLst/>
              <a:cxnLst/>
              <a:rect l="l" t="t" r="r" b="b"/>
              <a:pathLst>
                <a:path w="640079" h="640079" extrusionOk="0">
                  <a:moveTo>
                    <a:pt x="320040" y="0"/>
                  </a:moveTo>
                  <a:lnTo>
                    <a:pt x="272739" y="3469"/>
                  </a:lnTo>
                  <a:lnTo>
                    <a:pt x="227596" y="13547"/>
                  </a:lnTo>
                  <a:lnTo>
                    <a:pt x="185105" y="29740"/>
                  </a:lnTo>
                  <a:lnTo>
                    <a:pt x="145761" y="51552"/>
                  </a:lnTo>
                  <a:lnTo>
                    <a:pt x="110057" y="78490"/>
                  </a:lnTo>
                  <a:lnTo>
                    <a:pt x="78490" y="110057"/>
                  </a:lnTo>
                  <a:lnTo>
                    <a:pt x="51552" y="145761"/>
                  </a:lnTo>
                  <a:lnTo>
                    <a:pt x="29740" y="185105"/>
                  </a:lnTo>
                  <a:lnTo>
                    <a:pt x="13547" y="227596"/>
                  </a:lnTo>
                  <a:lnTo>
                    <a:pt x="3469" y="272739"/>
                  </a:lnTo>
                  <a:lnTo>
                    <a:pt x="0" y="320040"/>
                  </a:lnTo>
                  <a:lnTo>
                    <a:pt x="3469" y="367340"/>
                  </a:lnTo>
                  <a:lnTo>
                    <a:pt x="13547" y="412483"/>
                  </a:lnTo>
                  <a:lnTo>
                    <a:pt x="29740" y="454974"/>
                  </a:lnTo>
                  <a:lnTo>
                    <a:pt x="51552" y="494318"/>
                  </a:lnTo>
                  <a:lnTo>
                    <a:pt x="78490" y="530022"/>
                  </a:lnTo>
                  <a:lnTo>
                    <a:pt x="110057" y="561589"/>
                  </a:lnTo>
                  <a:lnTo>
                    <a:pt x="145761" y="588527"/>
                  </a:lnTo>
                  <a:lnTo>
                    <a:pt x="185105" y="610339"/>
                  </a:lnTo>
                  <a:lnTo>
                    <a:pt x="227596" y="626532"/>
                  </a:lnTo>
                  <a:lnTo>
                    <a:pt x="272739" y="636610"/>
                  </a:lnTo>
                  <a:lnTo>
                    <a:pt x="320040" y="640080"/>
                  </a:lnTo>
                  <a:lnTo>
                    <a:pt x="367340" y="636610"/>
                  </a:lnTo>
                  <a:lnTo>
                    <a:pt x="412483" y="626532"/>
                  </a:lnTo>
                  <a:lnTo>
                    <a:pt x="454974" y="610339"/>
                  </a:lnTo>
                  <a:lnTo>
                    <a:pt x="494318" y="588527"/>
                  </a:lnTo>
                  <a:lnTo>
                    <a:pt x="530022" y="561589"/>
                  </a:lnTo>
                  <a:lnTo>
                    <a:pt x="561589" y="530022"/>
                  </a:lnTo>
                  <a:lnTo>
                    <a:pt x="588527" y="494318"/>
                  </a:lnTo>
                  <a:lnTo>
                    <a:pt x="610339" y="454974"/>
                  </a:lnTo>
                  <a:lnTo>
                    <a:pt x="626532" y="412483"/>
                  </a:lnTo>
                  <a:lnTo>
                    <a:pt x="636610" y="367340"/>
                  </a:lnTo>
                  <a:lnTo>
                    <a:pt x="640079" y="320040"/>
                  </a:lnTo>
                  <a:lnTo>
                    <a:pt x="636610" y="272739"/>
                  </a:lnTo>
                  <a:lnTo>
                    <a:pt x="626532" y="227596"/>
                  </a:lnTo>
                  <a:lnTo>
                    <a:pt x="610339" y="185105"/>
                  </a:lnTo>
                  <a:lnTo>
                    <a:pt x="588527" y="145761"/>
                  </a:lnTo>
                  <a:lnTo>
                    <a:pt x="561589" y="110057"/>
                  </a:lnTo>
                  <a:lnTo>
                    <a:pt x="530022" y="78490"/>
                  </a:lnTo>
                  <a:lnTo>
                    <a:pt x="494318" y="51552"/>
                  </a:lnTo>
                  <a:lnTo>
                    <a:pt x="454974" y="29740"/>
                  </a:lnTo>
                  <a:lnTo>
                    <a:pt x="412483" y="13547"/>
                  </a:lnTo>
                  <a:lnTo>
                    <a:pt x="367340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59" name="Google Shape;7759;p57"/>
            <p:cNvSpPr/>
            <p:nvPr/>
          </p:nvSpPr>
          <p:spPr>
            <a:xfrm>
              <a:off x="6988302" y="2640330"/>
              <a:ext cx="640079" cy="640079"/>
            </a:xfrm>
            <a:custGeom>
              <a:avLst/>
              <a:gdLst/>
              <a:ahLst/>
              <a:cxnLst/>
              <a:rect l="l" t="t" r="r" b="b"/>
              <a:pathLst>
                <a:path w="640079" h="640079" extrusionOk="0">
                  <a:moveTo>
                    <a:pt x="0" y="320040"/>
                  </a:moveTo>
                  <a:lnTo>
                    <a:pt x="3469" y="272739"/>
                  </a:lnTo>
                  <a:lnTo>
                    <a:pt x="13547" y="227596"/>
                  </a:lnTo>
                  <a:lnTo>
                    <a:pt x="29740" y="185105"/>
                  </a:lnTo>
                  <a:lnTo>
                    <a:pt x="51552" y="145761"/>
                  </a:lnTo>
                  <a:lnTo>
                    <a:pt x="78490" y="110057"/>
                  </a:lnTo>
                  <a:lnTo>
                    <a:pt x="110057" y="78490"/>
                  </a:lnTo>
                  <a:lnTo>
                    <a:pt x="145761" y="51552"/>
                  </a:lnTo>
                  <a:lnTo>
                    <a:pt x="185105" y="29740"/>
                  </a:lnTo>
                  <a:lnTo>
                    <a:pt x="227596" y="13547"/>
                  </a:lnTo>
                  <a:lnTo>
                    <a:pt x="272739" y="3469"/>
                  </a:lnTo>
                  <a:lnTo>
                    <a:pt x="320040" y="0"/>
                  </a:lnTo>
                  <a:lnTo>
                    <a:pt x="367340" y="3469"/>
                  </a:lnTo>
                  <a:lnTo>
                    <a:pt x="412483" y="13547"/>
                  </a:lnTo>
                  <a:lnTo>
                    <a:pt x="454974" y="29740"/>
                  </a:lnTo>
                  <a:lnTo>
                    <a:pt x="494318" y="51552"/>
                  </a:lnTo>
                  <a:lnTo>
                    <a:pt x="530022" y="78490"/>
                  </a:lnTo>
                  <a:lnTo>
                    <a:pt x="561589" y="110057"/>
                  </a:lnTo>
                  <a:lnTo>
                    <a:pt x="588527" y="145761"/>
                  </a:lnTo>
                  <a:lnTo>
                    <a:pt x="610339" y="185105"/>
                  </a:lnTo>
                  <a:lnTo>
                    <a:pt x="626532" y="227596"/>
                  </a:lnTo>
                  <a:lnTo>
                    <a:pt x="636610" y="272739"/>
                  </a:lnTo>
                  <a:lnTo>
                    <a:pt x="640079" y="320040"/>
                  </a:lnTo>
                  <a:lnTo>
                    <a:pt x="636610" y="367340"/>
                  </a:lnTo>
                  <a:lnTo>
                    <a:pt x="626532" y="412483"/>
                  </a:lnTo>
                  <a:lnTo>
                    <a:pt x="610339" y="454974"/>
                  </a:lnTo>
                  <a:lnTo>
                    <a:pt x="588527" y="494318"/>
                  </a:lnTo>
                  <a:lnTo>
                    <a:pt x="561589" y="530022"/>
                  </a:lnTo>
                  <a:lnTo>
                    <a:pt x="530022" y="561589"/>
                  </a:lnTo>
                  <a:lnTo>
                    <a:pt x="494318" y="588527"/>
                  </a:lnTo>
                  <a:lnTo>
                    <a:pt x="454974" y="610339"/>
                  </a:lnTo>
                  <a:lnTo>
                    <a:pt x="412483" y="626532"/>
                  </a:lnTo>
                  <a:lnTo>
                    <a:pt x="367340" y="636610"/>
                  </a:lnTo>
                  <a:lnTo>
                    <a:pt x="320040" y="640080"/>
                  </a:lnTo>
                  <a:lnTo>
                    <a:pt x="272739" y="636610"/>
                  </a:lnTo>
                  <a:lnTo>
                    <a:pt x="227596" y="626532"/>
                  </a:lnTo>
                  <a:lnTo>
                    <a:pt x="185105" y="610339"/>
                  </a:lnTo>
                  <a:lnTo>
                    <a:pt x="145761" y="588527"/>
                  </a:lnTo>
                  <a:lnTo>
                    <a:pt x="110057" y="561589"/>
                  </a:lnTo>
                  <a:lnTo>
                    <a:pt x="78490" y="530022"/>
                  </a:lnTo>
                  <a:lnTo>
                    <a:pt x="51552" y="494318"/>
                  </a:lnTo>
                  <a:lnTo>
                    <a:pt x="29740" y="454974"/>
                  </a:lnTo>
                  <a:lnTo>
                    <a:pt x="13547" y="412483"/>
                  </a:lnTo>
                  <a:lnTo>
                    <a:pt x="3469" y="367340"/>
                  </a:lnTo>
                  <a:lnTo>
                    <a:pt x="0" y="320040"/>
                  </a:lnTo>
                  <a:close/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60" name="Google Shape;7760;p57"/>
            <p:cNvSpPr/>
            <p:nvPr/>
          </p:nvSpPr>
          <p:spPr>
            <a:xfrm>
              <a:off x="6988302" y="3420617"/>
              <a:ext cx="640079" cy="640079"/>
            </a:xfrm>
            <a:custGeom>
              <a:avLst/>
              <a:gdLst/>
              <a:ahLst/>
              <a:cxnLst/>
              <a:rect l="l" t="t" r="r" b="b"/>
              <a:pathLst>
                <a:path w="640079" h="640079" extrusionOk="0">
                  <a:moveTo>
                    <a:pt x="320040" y="0"/>
                  </a:moveTo>
                  <a:lnTo>
                    <a:pt x="272739" y="3469"/>
                  </a:lnTo>
                  <a:lnTo>
                    <a:pt x="227596" y="13547"/>
                  </a:lnTo>
                  <a:lnTo>
                    <a:pt x="185105" y="29740"/>
                  </a:lnTo>
                  <a:lnTo>
                    <a:pt x="145761" y="51552"/>
                  </a:lnTo>
                  <a:lnTo>
                    <a:pt x="110057" y="78490"/>
                  </a:lnTo>
                  <a:lnTo>
                    <a:pt x="78490" y="110057"/>
                  </a:lnTo>
                  <a:lnTo>
                    <a:pt x="51552" y="145761"/>
                  </a:lnTo>
                  <a:lnTo>
                    <a:pt x="29740" y="185105"/>
                  </a:lnTo>
                  <a:lnTo>
                    <a:pt x="13547" y="227596"/>
                  </a:lnTo>
                  <a:lnTo>
                    <a:pt x="3469" y="272739"/>
                  </a:lnTo>
                  <a:lnTo>
                    <a:pt x="0" y="320040"/>
                  </a:lnTo>
                  <a:lnTo>
                    <a:pt x="3469" y="367340"/>
                  </a:lnTo>
                  <a:lnTo>
                    <a:pt x="13547" y="412483"/>
                  </a:lnTo>
                  <a:lnTo>
                    <a:pt x="29740" y="454974"/>
                  </a:lnTo>
                  <a:lnTo>
                    <a:pt x="51552" y="494318"/>
                  </a:lnTo>
                  <a:lnTo>
                    <a:pt x="78490" y="530022"/>
                  </a:lnTo>
                  <a:lnTo>
                    <a:pt x="110057" y="561589"/>
                  </a:lnTo>
                  <a:lnTo>
                    <a:pt x="145761" y="588527"/>
                  </a:lnTo>
                  <a:lnTo>
                    <a:pt x="185105" y="610339"/>
                  </a:lnTo>
                  <a:lnTo>
                    <a:pt x="227596" y="626532"/>
                  </a:lnTo>
                  <a:lnTo>
                    <a:pt x="272739" y="636610"/>
                  </a:lnTo>
                  <a:lnTo>
                    <a:pt x="320040" y="640080"/>
                  </a:lnTo>
                  <a:lnTo>
                    <a:pt x="367340" y="636610"/>
                  </a:lnTo>
                  <a:lnTo>
                    <a:pt x="412483" y="626532"/>
                  </a:lnTo>
                  <a:lnTo>
                    <a:pt x="454974" y="610339"/>
                  </a:lnTo>
                  <a:lnTo>
                    <a:pt x="494318" y="588527"/>
                  </a:lnTo>
                  <a:lnTo>
                    <a:pt x="530022" y="561589"/>
                  </a:lnTo>
                  <a:lnTo>
                    <a:pt x="561589" y="530022"/>
                  </a:lnTo>
                  <a:lnTo>
                    <a:pt x="588527" y="494318"/>
                  </a:lnTo>
                  <a:lnTo>
                    <a:pt x="610339" y="454974"/>
                  </a:lnTo>
                  <a:lnTo>
                    <a:pt x="626532" y="412483"/>
                  </a:lnTo>
                  <a:lnTo>
                    <a:pt x="636610" y="367340"/>
                  </a:lnTo>
                  <a:lnTo>
                    <a:pt x="640079" y="320040"/>
                  </a:lnTo>
                  <a:lnTo>
                    <a:pt x="636610" y="272739"/>
                  </a:lnTo>
                  <a:lnTo>
                    <a:pt x="626532" y="227596"/>
                  </a:lnTo>
                  <a:lnTo>
                    <a:pt x="610339" y="185105"/>
                  </a:lnTo>
                  <a:lnTo>
                    <a:pt x="588527" y="145761"/>
                  </a:lnTo>
                  <a:lnTo>
                    <a:pt x="561589" y="110057"/>
                  </a:lnTo>
                  <a:lnTo>
                    <a:pt x="530022" y="78490"/>
                  </a:lnTo>
                  <a:lnTo>
                    <a:pt x="494318" y="51552"/>
                  </a:lnTo>
                  <a:lnTo>
                    <a:pt x="454974" y="29740"/>
                  </a:lnTo>
                  <a:lnTo>
                    <a:pt x="412483" y="13547"/>
                  </a:lnTo>
                  <a:lnTo>
                    <a:pt x="367340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61" name="Google Shape;7761;p57"/>
            <p:cNvSpPr/>
            <p:nvPr/>
          </p:nvSpPr>
          <p:spPr>
            <a:xfrm>
              <a:off x="6988302" y="3420617"/>
              <a:ext cx="640079" cy="640079"/>
            </a:xfrm>
            <a:custGeom>
              <a:avLst/>
              <a:gdLst/>
              <a:ahLst/>
              <a:cxnLst/>
              <a:rect l="l" t="t" r="r" b="b"/>
              <a:pathLst>
                <a:path w="640079" h="640079" extrusionOk="0">
                  <a:moveTo>
                    <a:pt x="0" y="320040"/>
                  </a:moveTo>
                  <a:lnTo>
                    <a:pt x="3469" y="272739"/>
                  </a:lnTo>
                  <a:lnTo>
                    <a:pt x="13547" y="227596"/>
                  </a:lnTo>
                  <a:lnTo>
                    <a:pt x="29740" y="185105"/>
                  </a:lnTo>
                  <a:lnTo>
                    <a:pt x="51552" y="145761"/>
                  </a:lnTo>
                  <a:lnTo>
                    <a:pt x="78490" y="110057"/>
                  </a:lnTo>
                  <a:lnTo>
                    <a:pt x="110057" y="78490"/>
                  </a:lnTo>
                  <a:lnTo>
                    <a:pt x="145761" y="51552"/>
                  </a:lnTo>
                  <a:lnTo>
                    <a:pt x="185105" y="29740"/>
                  </a:lnTo>
                  <a:lnTo>
                    <a:pt x="227596" y="13547"/>
                  </a:lnTo>
                  <a:lnTo>
                    <a:pt x="272739" y="3469"/>
                  </a:lnTo>
                  <a:lnTo>
                    <a:pt x="320040" y="0"/>
                  </a:lnTo>
                  <a:lnTo>
                    <a:pt x="367340" y="3469"/>
                  </a:lnTo>
                  <a:lnTo>
                    <a:pt x="412483" y="13547"/>
                  </a:lnTo>
                  <a:lnTo>
                    <a:pt x="454974" y="29740"/>
                  </a:lnTo>
                  <a:lnTo>
                    <a:pt x="494318" y="51552"/>
                  </a:lnTo>
                  <a:lnTo>
                    <a:pt x="530022" y="78490"/>
                  </a:lnTo>
                  <a:lnTo>
                    <a:pt x="561589" y="110057"/>
                  </a:lnTo>
                  <a:lnTo>
                    <a:pt x="588527" y="145761"/>
                  </a:lnTo>
                  <a:lnTo>
                    <a:pt x="610339" y="185105"/>
                  </a:lnTo>
                  <a:lnTo>
                    <a:pt x="626532" y="227596"/>
                  </a:lnTo>
                  <a:lnTo>
                    <a:pt x="636610" y="272739"/>
                  </a:lnTo>
                  <a:lnTo>
                    <a:pt x="640079" y="320040"/>
                  </a:lnTo>
                  <a:lnTo>
                    <a:pt x="636610" y="367340"/>
                  </a:lnTo>
                  <a:lnTo>
                    <a:pt x="626532" y="412483"/>
                  </a:lnTo>
                  <a:lnTo>
                    <a:pt x="610339" y="454974"/>
                  </a:lnTo>
                  <a:lnTo>
                    <a:pt x="588527" y="494318"/>
                  </a:lnTo>
                  <a:lnTo>
                    <a:pt x="561589" y="530022"/>
                  </a:lnTo>
                  <a:lnTo>
                    <a:pt x="530022" y="561589"/>
                  </a:lnTo>
                  <a:lnTo>
                    <a:pt x="494318" y="588527"/>
                  </a:lnTo>
                  <a:lnTo>
                    <a:pt x="454974" y="610339"/>
                  </a:lnTo>
                  <a:lnTo>
                    <a:pt x="412483" y="626532"/>
                  </a:lnTo>
                  <a:lnTo>
                    <a:pt x="367340" y="636610"/>
                  </a:lnTo>
                  <a:lnTo>
                    <a:pt x="320040" y="640080"/>
                  </a:lnTo>
                  <a:lnTo>
                    <a:pt x="272739" y="636610"/>
                  </a:lnTo>
                  <a:lnTo>
                    <a:pt x="227596" y="626532"/>
                  </a:lnTo>
                  <a:lnTo>
                    <a:pt x="185105" y="610339"/>
                  </a:lnTo>
                  <a:lnTo>
                    <a:pt x="145761" y="588527"/>
                  </a:lnTo>
                  <a:lnTo>
                    <a:pt x="110057" y="561589"/>
                  </a:lnTo>
                  <a:lnTo>
                    <a:pt x="78490" y="530022"/>
                  </a:lnTo>
                  <a:lnTo>
                    <a:pt x="51552" y="494318"/>
                  </a:lnTo>
                  <a:lnTo>
                    <a:pt x="29740" y="454974"/>
                  </a:lnTo>
                  <a:lnTo>
                    <a:pt x="13547" y="412483"/>
                  </a:lnTo>
                  <a:lnTo>
                    <a:pt x="3469" y="367340"/>
                  </a:lnTo>
                  <a:lnTo>
                    <a:pt x="0" y="320040"/>
                  </a:lnTo>
                  <a:close/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62" name="Google Shape;7762;p57"/>
            <p:cNvSpPr/>
            <p:nvPr/>
          </p:nvSpPr>
          <p:spPr>
            <a:xfrm>
              <a:off x="6988302" y="4200905"/>
              <a:ext cx="640079" cy="640079"/>
            </a:xfrm>
            <a:custGeom>
              <a:avLst/>
              <a:gdLst/>
              <a:ahLst/>
              <a:cxnLst/>
              <a:rect l="l" t="t" r="r" b="b"/>
              <a:pathLst>
                <a:path w="640079" h="640079" extrusionOk="0">
                  <a:moveTo>
                    <a:pt x="320040" y="0"/>
                  </a:moveTo>
                  <a:lnTo>
                    <a:pt x="272739" y="3469"/>
                  </a:lnTo>
                  <a:lnTo>
                    <a:pt x="227596" y="13547"/>
                  </a:lnTo>
                  <a:lnTo>
                    <a:pt x="185105" y="29740"/>
                  </a:lnTo>
                  <a:lnTo>
                    <a:pt x="145761" y="51552"/>
                  </a:lnTo>
                  <a:lnTo>
                    <a:pt x="110057" y="78490"/>
                  </a:lnTo>
                  <a:lnTo>
                    <a:pt x="78490" y="110057"/>
                  </a:lnTo>
                  <a:lnTo>
                    <a:pt x="51552" y="145761"/>
                  </a:lnTo>
                  <a:lnTo>
                    <a:pt x="29740" y="185105"/>
                  </a:lnTo>
                  <a:lnTo>
                    <a:pt x="13547" y="227596"/>
                  </a:lnTo>
                  <a:lnTo>
                    <a:pt x="3469" y="272739"/>
                  </a:lnTo>
                  <a:lnTo>
                    <a:pt x="0" y="320040"/>
                  </a:lnTo>
                  <a:lnTo>
                    <a:pt x="3469" y="367340"/>
                  </a:lnTo>
                  <a:lnTo>
                    <a:pt x="13547" y="412483"/>
                  </a:lnTo>
                  <a:lnTo>
                    <a:pt x="29740" y="454974"/>
                  </a:lnTo>
                  <a:lnTo>
                    <a:pt x="51552" y="494318"/>
                  </a:lnTo>
                  <a:lnTo>
                    <a:pt x="78490" y="530022"/>
                  </a:lnTo>
                  <a:lnTo>
                    <a:pt x="110057" y="561589"/>
                  </a:lnTo>
                  <a:lnTo>
                    <a:pt x="145761" y="588527"/>
                  </a:lnTo>
                  <a:lnTo>
                    <a:pt x="185105" y="610339"/>
                  </a:lnTo>
                  <a:lnTo>
                    <a:pt x="227596" y="626532"/>
                  </a:lnTo>
                  <a:lnTo>
                    <a:pt x="272739" y="636610"/>
                  </a:lnTo>
                  <a:lnTo>
                    <a:pt x="320040" y="640080"/>
                  </a:lnTo>
                  <a:lnTo>
                    <a:pt x="367340" y="636610"/>
                  </a:lnTo>
                  <a:lnTo>
                    <a:pt x="412483" y="626532"/>
                  </a:lnTo>
                  <a:lnTo>
                    <a:pt x="454974" y="610339"/>
                  </a:lnTo>
                  <a:lnTo>
                    <a:pt x="494318" y="588527"/>
                  </a:lnTo>
                  <a:lnTo>
                    <a:pt x="530022" y="561589"/>
                  </a:lnTo>
                  <a:lnTo>
                    <a:pt x="561589" y="530022"/>
                  </a:lnTo>
                  <a:lnTo>
                    <a:pt x="588527" y="494318"/>
                  </a:lnTo>
                  <a:lnTo>
                    <a:pt x="610339" y="454974"/>
                  </a:lnTo>
                  <a:lnTo>
                    <a:pt x="626532" y="412483"/>
                  </a:lnTo>
                  <a:lnTo>
                    <a:pt x="636610" y="367340"/>
                  </a:lnTo>
                  <a:lnTo>
                    <a:pt x="640079" y="320040"/>
                  </a:lnTo>
                  <a:lnTo>
                    <a:pt x="636610" y="272739"/>
                  </a:lnTo>
                  <a:lnTo>
                    <a:pt x="626532" y="227596"/>
                  </a:lnTo>
                  <a:lnTo>
                    <a:pt x="610339" y="185105"/>
                  </a:lnTo>
                  <a:lnTo>
                    <a:pt x="588527" y="145761"/>
                  </a:lnTo>
                  <a:lnTo>
                    <a:pt x="561589" y="110057"/>
                  </a:lnTo>
                  <a:lnTo>
                    <a:pt x="530022" y="78490"/>
                  </a:lnTo>
                  <a:lnTo>
                    <a:pt x="494318" y="51552"/>
                  </a:lnTo>
                  <a:lnTo>
                    <a:pt x="454974" y="29740"/>
                  </a:lnTo>
                  <a:lnTo>
                    <a:pt x="412483" y="13547"/>
                  </a:lnTo>
                  <a:lnTo>
                    <a:pt x="367340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63" name="Google Shape;7763;p57"/>
            <p:cNvSpPr/>
            <p:nvPr/>
          </p:nvSpPr>
          <p:spPr>
            <a:xfrm>
              <a:off x="6988302" y="4200905"/>
              <a:ext cx="640079" cy="640079"/>
            </a:xfrm>
            <a:custGeom>
              <a:avLst/>
              <a:gdLst/>
              <a:ahLst/>
              <a:cxnLst/>
              <a:rect l="l" t="t" r="r" b="b"/>
              <a:pathLst>
                <a:path w="640079" h="640079" extrusionOk="0">
                  <a:moveTo>
                    <a:pt x="0" y="320040"/>
                  </a:moveTo>
                  <a:lnTo>
                    <a:pt x="3469" y="272739"/>
                  </a:lnTo>
                  <a:lnTo>
                    <a:pt x="13547" y="227596"/>
                  </a:lnTo>
                  <a:lnTo>
                    <a:pt x="29740" y="185105"/>
                  </a:lnTo>
                  <a:lnTo>
                    <a:pt x="51552" y="145761"/>
                  </a:lnTo>
                  <a:lnTo>
                    <a:pt x="78490" y="110057"/>
                  </a:lnTo>
                  <a:lnTo>
                    <a:pt x="110057" y="78490"/>
                  </a:lnTo>
                  <a:lnTo>
                    <a:pt x="145761" y="51552"/>
                  </a:lnTo>
                  <a:lnTo>
                    <a:pt x="185105" y="29740"/>
                  </a:lnTo>
                  <a:lnTo>
                    <a:pt x="227596" y="13547"/>
                  </a:lnTo>
                  <a:lnTo>
                    <a:pt x="272739" y="3469"/>
                  </a:lnTo>
                  <a:lnTo>
                    <a:pt x="320040" y="0"/>
                  </a:lnTo>
                  <a:lnTo>
                    <a:pt x="367340" y="3469"/>
                  </a:lnTo>
                  <a:lnTo>
                    <a:pt x="412483" y="13547"/>
                  </a:lnTo>
                  <a:lnTo>
                    <a:pt x="454974" y="29740"/>
                  </a:lnTo>
                  <a:lnTo>
                    <a:pt x="494318" y="51552"/>
                  </a:lnTo>
                  <a:lnTo>
                    <a:pt x="530022" y="78490"/>
                  </a:lnTo>
                  <a:lnTo>
                    <a:pt x="561589" y="110057"/>
                  </a:lnTo>
                  <a:lnTo>
                    <a:pt x="588527" y="145761"/>
                  </a:lnTo>
                  <a:lnTo>
                    <a:pt x="610339" y="185105"/>
                  </a:lnTo>
                  <a:lnTo>
                    <a:pt x="626532" y="227596"/>
                  </a:lnTo>
                  <a:lnTo>
                    <a:pt x="636610" y="272739"/>
                  </a:lnTo>
                  <a:lnTo>
                    <a:pt x="640079" y="320040"/>
                  </a:lnTo>
                  <a:lnTo>
                    <a:pt x="636610" y="367340"/>
                  </a:lnTo>
                  <a:lnTo>
                    <a:pt x="626532" y="412483"/>
                  </a:lnTo>
                  <a:lnTo>
                    <a:pt x="610339" y="454974"/>
                  </a:lnTo>
                  <a:lnTo>
                    <a:pt x="588527" y="494318"/>
                  </a:lnTo>
                  <a:lnTo>
                    <a:pt x="561589" y="530022"/>
                  </a:lnTo>
                  <a:lnTo>
                    <a:pt x="530022" y="561589"/>
                  </a:lnTo>
                  <a:lnTo>
                    <a:pt x="494318" y="588527"/>
                  </a:lnTo>
                  <a:lnTo>
                    <a:pt x="454974" y="610339"/>
                  </a:lnTo>
                  <a:lnTo>
                    <a:pt x="412483" y="626532"/>
                  </a:lnTo>
                  <a:lnTo>
                    <a:pt x="367340" y="636610"/>
                  </a:lnTo>
                  <a:lnTo>
                    <a:pt x="320040" y="640080"/>
                  </a:lnTo>
                  <a:lnTo>
                    <a:pt x="272739" y="636610"/>
                  </a:lnTo>
                  <a:lnTo>
                    <a:pt x="227596" y="626532"/>
                  </a:lnTo>
                  <a:lnTo>
                    <a:pt x="185105" y="610339"/>
                  </a:lnTo>
                  <a:lnTo>
                    <a:pt x="145761" y="588527"/>
                  </a:lnTo>
                  <a:lnTo>
                    <a:pt x="110057" y="561589"/>
                  </a:lnTo>
                  <a:lnTo>
                    <a:pt x="78490" y="530022"/>
                  </a:lnTo>
                  <a:lnTo>
                    <a:pt x="51552" y="494318"/>
                  </a:lnTo>
                  <a:lnTo>
                    <a:pt x="29740" y="454974"/>
                  </a:lnTo>
                  <a:lnTo>
                    <a:pt x="13547" y="412483"/>
                  </a:lnTo>
                  <a:lnTo>
                    <a:pt x="3469" y="367340"/>
                  </a:lnTo>
                  <a:lnTo>
                    <a:pt x="0" y="320040"/>
                  </a:lnTo>
                  <a:close/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64" name="Google Shape;7764;p57"/>
            <p:cNvSpPr/>
            <p:nvPr/>
          </p:nvSpPr>
          <p:spPr>
            <a:xfrm>
              <a:off x="4565141" y="3030473"/>
              <a:ext cx="640079" cy="640079"/>
            </a:xfrm>
            <a:custGeom>
              <a:avLst/>
              <a:gdLst/>
              <a:ahLst/>
              <a:cxnLst/>
              <a:rect l="l" t="t" r="r" b="b"/>
              <a:pathLst>
                <a:path w="640079" h="640079" extrusionOk="0">
                  <a:moveTo>
                    <a:pt x="320040" y="0"/>
                  </a:moveTo>
                  <a:lnTo>
                    <a:pt x="272739" y="3469"/>
                  </a:lnTo>
                  <a:lnTo>
                    <a:pt x="227596" y="13547"/>
                  </a:lnTo>
                  <a:lnTo>
                    <a:pt x="185105" y="29740"/>
                  </a:lnTo>
                  <a:lnTo>
                    <a:pt x="145761" y="51552"/>
                  </a:lnTo>
                  <a:lnTo>
                    <a:pt x="110057" y="78490"/>
                  </a:lnTo>
                  <a:lnTo>
                    <a:pt x="78490" y="110057"/>
                  </a:lnTo>
                  <a:lnTo>
                    <a:pt x="51552" y="145761"/>
                  </a:lnTo>
                  <a:lnTo>
                    <a:pt x="29740" y="185105"/>
                  </a:lnTo>
                  <a:lnTo>
                    <a:pt x="13547" y="227596"/>
                  </a:lnTo>
                  <a:lnTo>
                    <a:pt x="3469" y="272739"/>
                  </a:lnTo>
                  <a:lnTo>
                    <a:pt x="0" y="320039"/>
                  </a:lnTo>
                  <a:lnTo>
                    <a:pt x="3469" y="367340"/>
                  </a:lnTo>
                  <a:lnTo>
                    <a:pt x="13547" y="412483"/>
                  </a:lnTo>
                  <a:lnTo>
                    <a:pt x="29740" y="454974"/>
                  </a:lnTo>
                  <a:lnTo>
                    <a:pt x="51552" y="494318"/>
                  </a:lnTo>
                  <a:lnTo>
                    <a:pt x="78490" y="530022"/>
                  </a:lnTo>
                  <a:lnTo>
                    <a:pt x="110057" y="561589"/>
                  </a:lnTo>
                  <a:lnTo>
                    <a:pt x="145761" y="588527"/>
                  </a:lnTo>
                  <a:lnTo>
                    <a:pt x="185105" y="610339"/>
                  </a:lnTo>
                  <a:lnTo>
                    <a:pt x="227596" y="626532"/>
                  </a:lnTo>
                  <a:lnTo>
                    <a:pt x="272739" y="636610"/>
                  </a:lnTo>
                  <a:lnTo>
                    <a:pt x="320040" y="640080"/>
                  </a:lnTo>
                  <a:lnTo>
                    <a:pt x="367340" y="636610"/>
                  </a:lnTo>
                  <a:lnTo>
                    <a:pt x="412483" y="626532"/>
                  </a:lnTo>
                  <a:lnTo>
                    <a:pt x="454974" y="610339"/>
                  </a:lnTo>
                  <a:lnTo>
                    <a:pt x="494318" y="588527"/>
                  </a:lnTo>
                  <a:lnTo>
                    <a:pt x="530022" y="561589"/>
                  </a:lnTo>
                  <a:lnTo>
                    <a:pt x="561589" y="530022"/>
                  </a:lnTo>
                  <a:lnTo>
                    <a:pt x="588527" y="494318"/>
                  </a:lnTo>
                  <a:lnTo>
                    <a:pt x="610339" y="454974"/>
                  </a:lnTo>
                  <a:lnTo>
                    <a:pt x="626532" y="412483"/>
                  </a:lnTo>
                  <a:lnTo>
                    <a:pt x="636610" y="367340"/>
                  </a:lnTo>
                  <a:lnTo>
                    <a:pt x="640080" y="320039"/>
                  </a:lnTo>
                  <a:lnTo>
                    <a:pt x="636610" y="272739"/>
                  </a:lnTo>
                  <a:lnTo>
                    <a:pt x="626532" y="227596"/>
                  </a:lnTo>
                  <a:lnTo>
                    <a:pt x="610339" y="185105"/>
                  </a:lnTo>
                  <a:lnTo>
                    <a:pt x="588527" y="145761"/>
                  </a:lnTo>
                  <a:lnTo>
                    <a:pt x="561589" y="110057"/>
                  </a:lnTo>
                  <a:lnTo>
                    <a:pt x="530022" y="78490"/>
                  </a:lnTo>
                  <a:lnTo>
                    <a:pt x="494318" y="51552"/>
                  </a:lnTo>
                  <a:lnTo>
                    <a:pt x="454974" y="29740"/>
                  </a:lnTo>
                  <a:lnTo>
                    <a:pt x="412483" y="13547"/>
                  </a:lnTo>
                  <a:lnTo>
                    <a:pt x="367340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65" name="Google Shape;7765;p57"/>
            <p:cNvSpPr/>
            <p:nvPr/>
          </p:nvSpPr>
          <p:spPr>
            <a:xfrm>
              <a:off x="4565141" y="3030473"/>
              <a:ext cx="640079" cy="640079"/>
            </a:xfrm>
            <a:custGeom>
              <a:avLst/>
              <a:gdLst/>
              <a:ahLst/>
              <a:cxnLst/>
              <a:rect l="l" t="t" r="r" b="b"/>
              <a:pathLst>
                <a:path w="640079" h="640079" extrusionOk="0">
                  <a:moveTo>
                    <a:pt x="0" y="320039"/>
                  </a:moveTo>
                  <a:lnTo>
                    <a:pt x="3469" y="272739"/>
                  </a:lnTo>
                  <a:lnTo>
                    <a:pt x="13547" y="227596"/>
                  </a:lnTo>
                  <a:lnTo>
                    <a:pt x="29740" y="185105"/>
                  </a:lnTo>
                  <a:lnTo>
                    <a:pt x="51552" y="145761"/>
                  </a:lnTo>
                  <a:lnTo>
                    <a:pt x="78490" y="110057"/>
                  </a:lnTo>
                  <a:lnTo>
                    <a:pt x="110057" y="78490"/>
                  </a:lnTo>
                  <a:lnTo>
                    <a:pt x="145761" y="51552"/>
                  </a:lnTo>
                  <a:lnTo>
                    <a:pt x="185105" y="29740"/>
                  </a:lnTo>
                  <a:lnTo>
                    <a:pt x="227596" y="13547"/>
                  </a:lnTo>
                  <a:lnTo>
                    <a:pt x="272739" y="3469"/>
                  </a:lnTo>
                  <a:lnTo>
                    <a:pt x="320040" y="0"/>
                  </a:lnTo>
                  <a:lnTo>
                    <a:pt x="367340" y="3469"/>
                  </a:lnTo>
                  <a:lnTo>
                    <a:pt x="412483" y="13547"/>
                  </a:lnTo>
                  <a:lnTo>
                    <a:pt x="454974" y="29740"/>
                  </a:lnTo>
                  <a:lnTo>
                    <a:pt x="494318" y="51552"/>
                  </a:lnTo>
                  <a:lnTo>
                    <a:pt x="530022" y="78490"/>
                  </a:lnTo>
                  <a:lnTo>
                    <a:pt x="561589" y="110057"/>
                  </a:lnTo>
                  <a:lnTo>
                    <a:pt x="588527" y="145761"/>
                  </a:lnTo>
                  <a:lnTo>
                    <a:pt x="610339" y="185105"/>
                  </a:lnTo>
                  <a:lnTo>
                    <a:pt x="626532" y="227596"/>
                  </a:lnTo>
                  <a:lnTo>
                    <a:pt x="636610" y="272739"/>
                  </a:lnTo>
                  <a:lnTo>
                    <a:pt x="640080" y="320039"/>
                  </a:lnTo>
                  <a:lnTo>
                    <a:pt x="636610" y="367340"/>
                  </a:lnTo>
                  <a:lnTo>
                    <a:pt x="626532" y="412483"/>
                  </a:lnTo>
                  <a:lnTo>
                    <a:pt x="610339" y="454974"/>
                  </a:lnTo>
                  <a:lnTo>
                    <a:pt x="588527" y="494318"/>
                  </a:lnTo>
                  <a:lnTo>
                    <a:pt x="561589" y="530022"/>
                  </a:lnTo>
                  <a:lnTo>
                    <a:pt x="530022" y="561589"/>
                  </a:lnTo>
                  <a:lnTo>
                    <a:pt x="494318" y="588527"/>
                  </a:lnTo>
                  <a:lnTo>
                    <a:pt x="454974" y="610339"/>
                  </a:lnTo>
                  <a:lnTo>
                    <a:pt x="412483" y="626532"/>
                  </a:lnTo>
                  <a:lnTo>
                    <a:pt x="367340" y="636610"/>
                  </a:lnTo>
                  <a:lnTo>
                    <a:pt x="320040" y="640080"/>
                  </a:lnTo>
                  <a:lnTo>
                    <a:pt x="272739" y="636610"/>
                  </a:lnTo>
                  <a:lnTo>
                    <a:pt x="227596" y="626532"/>
                  </a:lnTo>
                  <a:lnTo>
                    <a:pt x="185105" y="610339"/>
                  </a:lnTo>
                  <a:lnTo>
                    <a:pt x="145761" y="588527"/>
                  </a:lnTo>
                  <a:lnTo>
                    <a:pt x="110057" y="561589"/>
                  </a:lnTo>
                  <a:lnTo>
                    <a:pt x="78490" y="530022"/>
                  </a:lnTo>
                  <a:lnTo>
                    <a:pt x="51552" y="494318"/>
                  </a:lnTo>
                  <a:lnTo>
                    <a:pt x="29740" y="454974"/>
                  </a:lnTo>
                  <a:lnTo>
                    <a:pt x="13547" y="412483"/>
                  </a:lnTo>
                  <a:lnTo>
                    <a:pt x="3469" y="367340"/>
                  </a:lnTo>
                  <a:lnTo>
                    <a:pt x="0" y="320039"/>
                  </a:lnTo>
                  <a:close/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66" name="Google Shape;7766;p57"/>
            <p:cNvSpPr/>
            <p:nvPr/>
          </p:nvSpPr>
          <p:spPr>
            <a:xfrm>
              <a:off x="4565141" y="3810761"/>
              <a:ext cx="640079" cy="640079"/>
            </a:xfrm>
            <a:custGeom>
              <a:avLst/>
              <a:gdLst/>
              <a:ahLst/>
              <a:cxnLst/>
              <a:rect l="l" t="t" r="r" b="b"/>
              <a:pathLst>
                <a:path w="640079" h="640079" extrusionOk="0">
                  <a:moveTo>
                    <a:pt x="320040" y="0"/>
                  </a:moveTo>
                  <a:lnTo>
                    <a:pt x="272739" y="3469"/>
                  </a:lnTo>
                  <a:lnTo>
                    <a:pt x="227596" y="13547"/>
                  </a:lnTo>
                  <a:lnTo>
                    <a:pt x="185105" y="29740"/>
                  </a:lnTo>
                  <a:lnTo>
                    <a:pt x="145761" y="51552"/>
                  </a:lnTo>
                  <a:lnTo>
                    <a:pt x="110057" y="78490"/>
                  </a:lnTo>
                  <a:lnTo>
                    <a:pt x="78490" y="110057"/>
                  </a:lnTo>
                  <a:lnTo>
                    <a:pt x="51552" y="145761"/>
                  </a:lnTo>
                  <a:lnTo>
                    <a:pt x="29740" y="185105"/>
                  </a:lnTo>
                  <a:lnTo>
                    <a:pt x="13547" y="227596"/>
                  </a:lnTo>
                  <a:lnTo>
                    <a:pt x="3469" y="272739"/>
                  </a:lnTo>
                  <a:lnTo>
                    <a:pt x="0" y="320039"/>
                  </a:lnTo>
                  <a:lnTo>
                    <a:pt x="3469" y="367340"/>
                  </a:lnTo>
                  <a:lnTo>
                    <a:pt x="13547" y="412483"/>
                  </a:lnTo>
                  <a:lnTo>
                    <a:pt x="29740" y="454974"/>
                  </a:lnTo>
                  <a:lnTo>
                    <a:pt x="51552" y="494318"/>
                  </a:lnTo>
                  <a:lnTo>
                    <a:pt x="78490" y="530022"/>
                  </a:lnTo>
                  <a:lnTo>
                    <a:pt x="110057" y="561589"/>
                  </a:lnTo>
                  <a:lnTo>
                    <a:pt x="145761" y="588527"/>
                  </a:lnTo>
                  <a:lnTo>
                    <a:pt x="185105" y="610339"/>
                  </a:lnTo>
                  <a:lnTo>
                    <a:pt x="227596" y="626532"/>
                  </a:lnTo>
                  <a:lnTo>
                    <a:pt x="272739" y="636610"/>
                  </a:lnTo>
                  <a:lnTo>
                    <a:pt x="320040" y="640080"/>
                  </a:lnTo>
                  <a:lnTo>
                    <a:pt x="367340" y="636610"/>
                  </a:lnTo>
                  <a:lnTo>
                    <a:pt x="412483" y="626532"/>
                  </a:lnTo>
                  <a:lnTo>
                    <a:pt x="454974" y="610339"/>
                  </a:lnTo>
                  <a:lnTo>
                    <a:pt x="494318" y="588527"/>
                  </a:lnTo>
                  <a:lnTo>
                    <a:pt x="530022" y="561589"/>
                  </a:lnTo>
                  <a:lnTo>
                    <a:pt x="561589" y="530022"/>
                  </a:lnTo>
                  <a:lnTo>
                    <a:pt x="588527" y="494318"/>
                  </a:lnTo>
                  <a:lnTo>
                    <a:pt x="610339" y="454974"/>
                  </a:lnTo>
                  <a:lnTo>
                    <a:pt x="626532" y="412483"/>
                  </a:lnTo>
                  <a:lnTo>
                    <a:pt x="636610" y="367340"/>
                  </a:lnTo>
                  <a:lnTo>
                    <a:pt x="640080" y="320039"/>
                  </a:lnTo>
                  <a:lnTo>
                    <a:pt x="636610" y="272739"/>
                  </a:lnTo>
                  <a:lnTo>
                    <a:pt x="626532" y="227596"/>
                  </a:lnTo>
                  <a:lnTo>
                    <a:pt x="610339" y="185105"/>
                  </a:lnTo>
                  <a:lnTo>
                    <a:pt x="588527" y="145761"/>
                  </a:lnTo>
                  <a:lnTo>
                    <a:pt x="561589" y="110057"/>
                  </a:lnTo>
                  <a:lnTo>
                    <a:pt x="530022" y="78490"/>
                  </a:lnTo>
                  <a:lnTo>
                    <a:pt x="494318" y="51552"/>
                  </a:lnTo>
                  <a:lnTo>
                    <a:pt x="454974" y="29740"/>
                  </a:lnTo>
                  <a:lnTo>
                    <a:pt x="412483" y="13547"/>
                  </a:lnTo>
                  <a:lnTo>
                    <a:pt x="367340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67" name="Google Shape;7767;p57"/>
            <p:cNvSpPr/>
            <p:nvPr/>
          </p:nvSpPr>
          <p:spPr>
            <a:xfrm>
              <a:off x="4565141" y="3810761"/>
              <a:ext cx="640079" cy="640079"/>
            </a:xfrm>
            <a:custGeom>
              <a:avLst/>
              <a:gdLst/>
              <a:ahLst/>
              <a:cxnLst/>
              <a:rect l="l" t="t" r="r" b="b"/>
              <a:pathLst>
                <a:path w="640079" h="640079" extrusionOk="0">
                  <a:moveTo>
                    <a:pt x="0" y="320039"/>
                  </a:moveTo>
                  <a:lnTo>
                    <a:pt x="3469" y="272739"/>
                  </a:lnTo>
                  <a:lnTo>
                    <a:pt x="13547" y="227596"/>
                  </a:lnTo>
                  <a:lnTo>
                    <a:pt x="29740" y="185105"/>
                  </a:lnTo>
                  <a:lnTo>
                    <a:pt x="51552" y="145761"/>
                  </a:lnTo>
                  <a:lnTo>
                    <a:pt x="78490" y="110057"/>
                  </a:lnTo>
                  <a:lnTo>
                    <a:pt x="110057" y="78490"/>
                  </a:lnTo>
                  <a:lnTo>
                    <a:pt x="145761" y="51552"/>
                  </a:lnTo>
                  <a:lnTo>
                    <a:pt x="185105" y="29740"/>
                  </a:lnTo>
                  <a:lnTo>
                    <a:pt x="227596" y="13547"/>
                  </a:lnTo>
                  <a:lnTo>
                    <a:pt x="272739" y="3469"/>
                  </a:lnTo>
                  <a:lnTo>
                    <a:pt x="320040" y="0"/>
                  </a:lnTo>
                  <a:lnTo>
                    <a:pt x="367340" y="3469"/>
                  </a:lnTo>
                  <a:lnTo>
                    <a:pt x="412483" y="13547"/>
                  </a:lnTo>
                  <a:lnTo>
                    <a:pt x="454974" y="29740"/>
                  </a:lnTo>
                  <a:lnTo>
                    <a:pt x="494318" y="51552"/>
                  </a:lnTo>
                  <a:lnTo>
                    <a:pt x="530022" y="78490"/>
                  </a:lnTo>
                  <a:lnTo>
                    <a:pt x="561589" y="110057"/>
                  </a:lnTo>
                  <a:lnTo>
                    <a:pt x="588527" y="145761"/>
                  </a:lnTo>
                  <a:lnTo>
                    <a:pt x="610339" y="185105"/>
                  </a:lnTo>
                  <a:lnTo>
                    <a:pt x="626532" y="227596"/>
                  </a:lnTo>
                  <a:lnTo>
                    <a:pt x="636610" y="272739"/>
                  </a:lnTo>
                  <a:lnTo>
                    <a:pt x="640080" y="320039"/>
                  </a:lnTo>
                  <a:lnTo>
                    <a:pt x="636610" y="367340"/>
                  </a:lnTo>
                  <a:lnTo>
                    <a:pt x="626532" y="412483"/>
                  </a:lnTo>
                  <a:lnTo>
                    <a:pt x="610339" y="454974"/>
                  </a:lnTo>
                  <a:lnTo>
                    <a:pt x="588527" y="494318"/>
                  </a:lnTo>
                  <a:lnTo>
                    <a:pt x="561589" y="530022"/>
                  </a:lnTo>
                  <a:lnTo>
                    <a:pt x="530022" y="561589"/>
                  </a:lnTo>
                  <a:lnTo>
                    <a:pt x="494318" y="588527"/>
                  </a:lnTo>
                  <a:lnTo>
                    <a:pt x="454974" y="610339"/>
                  </a:lnTo>
                  <a:lnTo>
                    <a:pt x="412483" y="626532"/>
                  </a:lnTo>
                  <a:lnTo>
                    <a:pt x="367340" y="636610"/>
                  </a:lnTo>
                  <a:lnTo>
                    <a:pt x="320040" y="640080"/>
                  </a:lnTo>
                  <a:lnTo>
                    <a:pt x="272739" y="636610"/>
                  </a:lnTo>
                  <a:lnTo>
                    <a:pt x="227596" y="626532"/>
                  </a:lnTo>
                  <a:lnTo>
                    <a:pt x="185105" y="610339"/>
                  </a:lnTo>
                  <a:lnTo>
                    <a:pt x="145761" y="588527"/>
                  </a:lnTo>
                  <a:lnTo>
                    <a:pt x="110057" y="561589"/>
                  </a:lnTo>
                  <a:lnTo>
                    <a:pt x="78490" y="530022"/>
                  </a:lnTo>
                  <a:lnTo>
                    <a:pt x="51552" y="494318"/>
                  </a:lnTo>
                  <a:lnTo>
                    <a:pt x="29740" y="454974"/>
                  </a:lnTo>
                  <a:lnTo>
                    <a:pt x="13547" y="412483"/>
                  </a:lnTo>
                  <a:lnTo>
                    <a:pt x="3469" y="367340"/>
                  </a:lnTo>
                  <a:lnTo>
                    <a:pt x="0" y="320039"/>
                  </a:lnTo>
                  <a:close/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7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7768" name="Google Shape;7768;p5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088123" y="2782823"/>
              <a:ext cx="428244" cy="376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69" name="Google Shape;7769;p5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088123" y="3511295"/>
              <a:ext cx="437387" cy="4038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70" name="Google Shape;7770;p5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678679" y="3130295"/>
              <a:ext cx="416051" cy="3931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71" name="Google Shape;7771;p5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700015" y="3925823"/>
              <a:ext cx="391667" cy="377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72" name="Google Shape;7772;p5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063740" y="4296155"/>
              <a:ext cx="486155" cy="4480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73" name="Google Shape;7773;p57"/>
          <p:cNvSpPr txBox="1"/>
          <p:nvPr/>
        </p:nvSpPr>
        <p:spPr>
          <a:xfrm>
            <a:off x="8133779" y="10007588"/>
            <a:ext cx="2021400" cy="275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925" rIns="0" bIns="0" anchor="t" anchorCtr="0">
            <a:spAutoFit/>
          </a:bodyPr>
          <a:lstStyle/>
          <a:p>
            <a:pPr marL="19050"/>
            <a:r>
              <a:rPr lang="es-MX" sz="1650" b="1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9"/>
              </a:rPr>
              <a:t>www.dnp.gov.co</a:t>
            </a:r>
            <a:endParaRPr sz="165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774" name="Google Shape;7774;p5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1642874"/>
            <a:ext cx="18283428" cy="1239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55"/>
          <p:cNvSpPr/>
          <p:nvPr/>
        </p:nvSpPr>
        <p:spPr>
          <a:xfrm>
            <a:off x="481754" y="4905821"/>
            <a:ext cx="2000700" cy="1371600"/>
          </a:xfrm>
          <a:prstGeom prst="rect">
            <a:avLst/>
          </a:prstGeom>
          <a:solidFill>
            <a:srgbClr val="28659C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27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5" name="Google Shape;1435;p55"/>
          <p:cNvSpPr/>
          <p:nvPr/>
        </p:nvSpPr>
        <p:spPr>
          <a:xfrm>
            <a:off x="481754" y="3022928"/>
            <a:ext cx="2000700" cy="1371600"/>
          </a:xfrm>
          <a:prstGeom prst="rect">
            <a:avLst/>
          </a:prstGeom>
          <a:solidFill>
            <a:srgbClr val="D4E5F4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27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6" name="Google Shape;1436;p55"/>
          <p:cNvSpPr/>
          <p:nvPr/>
        </p:nvSpPr>
        <p:spPr>
          <a:xfrm>
            <a:off x="3516323" y="273020"/>
            <a:ext cx="10844550" cy="1052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504F4E"/>
              </a:buClr>
              <a:buSzPts val="1600"/>
            </a:pPr>
            <a:r>
              <a:rPr lang="en-US" sz="240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PND “Colombia, Potencia Mundial de la Vida”</a:t>
            </a:r>
            <a:endParaRPr sz="2700"/>
          </a:p>
          <a:p>
            <a:pPr algn="ctr">
              <a:lnSpc>
                <a:spcPct val="90000"/>
              </a:lnSpc>
              <a:buClr>
                <a:srgbClr val="504F4E"/>
              </a:buClr>
              <a:buSzPts val="2800"/>
            </a:pPr>
            <a:r>
              <a:rPr lang="en-US" sz="4200" b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Lógica de implementación</a:t>
            </a:r>
            <a:endParaRPr sz="2700"/>
          </a:p>
        </p:txBody>
      </p:sp>
      <p:sp>
        <p:nvSpPr>
          <p:cNvPr id="1437" name="Google Shape;1437;p55"/>
          <p:cNvSpPr/>
          <p:nvPr/>
        </p:nvSpPr>
        <p:spPr>
          <a:xfrm>
            <a:off x="2676546" y="3022928"/>
            <a:ext cx="6262200" cy="1371600"/>
          </a:xfrm>
          <a:prstGeom prst="roundRect">
            <a:avLst>
              <a:gd name="adj" fmla="val 5005"/>
            </a:avLst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8" name="Google Shape;1438;p55"/>
          <p:cNvSpPr/>
          <p:nvPr/>
        </p:nvSpPr>
        <p:spPr>
          <a:xfrm>
            <a:off x="2676546" y="4905821"/>
            <a:ext cx="6262200" cy="1371600"/>
          </a:xfrm>
          <a:prstGeom prst="roundRect">
            <a:avLst>
              <a:gd name="adj" fmla="val 5005"/>
            </a:avLst>
          </a:prstGeom>
          <a:noFill/>
          <a:ln w="2857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9" name="Google Shape;1439;p55"/>
          <p:cNvSpPr/>
          <p:nvPr/>
        </p:nvSpPr>
        <p:spPr>
          <a:xfrm>
            <a:off x="481754" y="6788714"/>
            <a:ext cx="2000700" cy="13716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27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0" name="Google Shape;1440;p55"/>
          <p:cNvSpPr/>
          <p:nvPr/>
        </p:nvSpPr>
        <p:spPr>
          <a:xfrm>
            <a:off x="2676546" y="6788714"/>
            <a:ext cx="6262200" cy="1371600"/>
          </a:xfrm>
          <a:prstGeom prst="roundRect">
            <a:avLst>
              <a:gd name="adj" fmla="val 5005"/>
            </a:avLst>
          </a:prstGeom>
          <a:noFill/>
          <a:ln w="2857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1" name="Google Shape;1441;p55"/>
          <p:cNvSpPr/>
          <p:nvPr/>
        </p:nvSpPr>
        <p:spPr>
          <a:xfrm>
            <a:off x="9238859" y="3022928"/>
            <a:ext cx="2000700" cy="1371600"/>
          </a:xfrm>
          <a:prstGeom prst="rect">
            <a:avLst/>
          </a:prstGeom>
          <a:solidFill>
            <a:srgbClr val="D4E5F4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27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2" name="Google Shape;1442;p55"/>
          <p:cNvSpPr/>
          <p:nvPr/>
        </p:nvSpPr>
        <p:spPr>
          <a:xfrm>
            <a:off x="11433651" y="3022928"/>
            <a:ext cx="6262200" cy="1371600"/>
          </a:xfrm>
          <a:prstGeom prst="roundRect">
            <a:avLst>
              <a:gd name="adj" fmla="val 5005"/>
            </a:avLst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3" name="Google Shape;1443;p55"/>
          <p:cNvSpPr/>
          <p:nvPr/>
        </p:nvSpPr>
        <p:spPr>
          <a:xfrm>
            <a:off x="9238859" y="4905821"/>
            <a:ext cx="2000700" cy="1371600"/>
          </a:xfrm>
          <a:prstGeom prst="rect">
            <a:avLst/>
          </a:prstGeom>
          <a:solidFill>
            <a:srgbClr val="28659C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27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4" name="Google Shape;1444;p55"/>
          <p:cNvSpPr/>
          <p:nvPr/>
        </p:nvSpPr>
        <p:spPr>
          <a:xfrm>
            <a:off x="11433651" y="4905821"/>
            <a:ext cx="6262200" cy="1371600"/>
          </a:xfrm>
          <a:prstGeom prst="roundRect">
            <a:avLst>
              <a:gd name="adj" fmla="val 5005"/>
            </a:avLst>
          </a:prstGeom>
          <a:noFill/>
          <a:ln w="2857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5" name="Google Shape;1445;p55"/>
          <p:cNvSpPr/>
          <p:nvPr/>
        </p:nvSpPr>
        <p:spPr>
          <a:xfrm>
            <a:off x="9238859" y="6788714"/>
            <a:ext cx="2000700" cy="13716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27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6" name="Google Shape;1446;p55"/>
          <p:cNvSpPr/>
          <p:nvPr/>
        </p:nvSpPr>
        <p:spPr>
          <a:xfrm>
            <a:off x="11433651" y="6788714"/>
            <a:ext cx="6262200" cy="1371600"/>
          </a:xfrm>
          <a:prstGeom prst="roundRect">
            <a:avLst>
              <a:gd name="adj" fmla="val 5005"/>
            </a:avLst>
          </a:prstGeom>
          <a:noFill/>
          <a:ln w="2857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7" name="Google Shape;1447;p55"/>
          <p:cNvSpPr txBox="1"/>
          <p:nvPr/>
        </p:nvSpPr>
        <p:spPr>
          <a:xfrm>
            <a:off x="2910138" y="3377586"/>
            <a:ext cx="5662350" cy="60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buClr>
                <a:srgbClr val="4D4D4D"/>
              </a:buClr>
              <a:buSzPts val="2000"/>
            </a:pPr>
            <a:r>
              <a:rPr lang="en-US" sz="3000">
                <a:solidFill>
                  <a:srgbClr val="4D4D4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Territorializar metas trazadoras </a:t>
            </a:r>
            <a:endParaRPr sz="2700"/>
          </a:p>
        </p:txBody>
      </p:sp>
      <p:sp>
        <p:nvSpPr>
          <p:cNvPr id="1448" name="Google Shape;1448;p55"/>
          <p:cNvSpPr txBox="1"/>
          <p:nvPr/>
        </p:nvSpPr>
        <p:spPr>
          <a:xfrm>
            <a:off x="2910137" y="5060706"/>
            <a:ext cx="5662350" cy="106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buClr>
                <a:srgbClr val="4D4D4D"/>
              </a:buClr>
              <a:buSzPts val="2000"/>
            </a:pPr>
            <a:r>
              <a:rPr lang="en-US" sz="3000">
                <a:solidFill>
                  <a:srgbClr val="4D4D4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Agendas de desarrollo territoriales concertadas</a:t>
            </a:r>
            <a:endParaRPr sz="2700"/>
          </a:p>
        </p:txBody>
      </p:sp>
      <p:sp>
        <p:nvSpPr>
          <p:cNvPr id="1449" name="Google Shape;1449;p55"/>
          <p:cNvSpPr txBox="1"/>
          <p:nvPr/>
        </p:nvSpPr>
        <p:spPr>
          <a:xfrm>
            <a:off x="2910135" y="6943599"/>
            <a:ext cx="5662350" cy="106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buClr>
                <a:srgbClr val="4D4D4D"/>
              </a:buClr>
              <a:buSzPts val="2000"/>
            </a:pPr>
            <a:r>
              <a:rPr lang="en-US" sz="3000">
                <a:solidFill>
                  <a:srgbClr val="4D4D4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Trabajo cooperativo con distintos actores</a:t>
            </a:r>
            <a:endParaRPr sz="2700"/>
          </a:p>
        </p:txBody>
      </p:sp>
      <p:sp>
        <p:nvSpPr>
          <p:cNvPr id="1450" name="Google Shape;1450;p55"/>
          <p:cNvSpPr txBox="1"/>
          <p:nvPr/>
        </p:nvSpPr>
        <p:spPr>
          <a:xfrm>
            <a:off x="11733521" y="3177814"/>
            <a:ext cx="5662350" cy="106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buClr>
                <a:srgbClr val="4D4D4D"/>
              </a:buClr>
              <a:buSzPts val="2000"/>
            </a:pPr>
            <a:r>
              <a:rPr lang="en-US" sz="3000">
                <a:solidFill>
                  <a:srgbClr val="4D4D4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Planeación y gestión orientada a resultados</a:t>
            </a:r>
            <a:endParaRPr sz="2700"/>
          </a:p>
        </p:txBody>
      </p:sp>
      <p:sp>
        <p:nvSpPr>
          <p:cNvPr id="1451" name="Google Shape;1451;p55"/>
          <p:cNvSpPr txBox="1"/>
          <p:nvPr/>
        </p:nvSpPr>
        <p:spPr>
          <a:xfrm>
            <a:off x="11733521" y="5291538"/>
            <a:ext cx="5662350" cy="60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buClr>
                <a:srgbClr val="4D4D4D"/>
              </a:buClr>
              <a:buSzPts val="2000"/>
            </a:pPr>
            <a:r>
              <a:rPr lang="en-US" sz="3000">
                <a:solidFill>
                  <a:srgbClr val="4D4D4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Concurrencia de fuentes</a:t>
            </a:r>
            <a:endParaRPr sz="2700"/>
          </a:p>
        </p:txBody>
      </p:sp>
      <p:sp>
        <p:nvSpPr>
          <p:cNvPr id="1452" name="Google Shape;1452;p55"/>
          <p:cNvSpPr txBox="1"/>
          <p:nvPr/>
        </p:nvSpPr>
        <p:spPr>
          <a:xfrm>
            <a:off x="11733519" y="6943599"/>
            <a:ext cx="5662350" cy="106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buClr>
                <a:srgbClr val="4D4D4D"/>
              </a:buClr>
              <a:buSzPts val="2000"/>
            </a:pPr>
            <a:r>
              <a:rPr lang="en-US" sz="3000">
                <a:solidFill>
                  <a:srgbClr val="4D4D4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Apuestas estratégicas regionales y subnacionales</a:t>
            </a:r>
            <a:endParaRPr sz="2700"/>
          </a:p>
        </p:txBody>
      </p:sp>
      <p:pic>
        <p:nvPicPr>
          <p:cNvPr id="1453" name="Google Shape;1453;p55" descr="Conexiones contorn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6185" y="6788714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55" descr="causa y efecto contorn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6187" y="2991869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55" descr="Niños contorn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4161" y="6788714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Google Shape;1456;p55" descr="Mapa con marcador contorn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3969" y="2991869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Google Shape;1457;p55" descr="Monedas contorno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53313" y="4874762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8" name="Google Shape;1458;p55" descr="Mejora continua contorno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6208" y="4869726"/>
            <a:ext cx="13716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9" name="Google Shape;1459;p55"/>
          <p:cNvSpPr/>
          <p:nvPr/>
        </p:nvSpPr>
        <p:spPr>
          <a:xfrm flipH="1">
            <a:off x="0" y="1454481"/>
            <a:ext cx="18288000" cy="913500"/>
          </a:xfrm>
          <a:prstGeom prst="rect">
            <a:avLst/>
          </a:prstGeom>
          <a:gradFill>
            <a:gsLst>
              <a:gs pos="0">
                <a:srgbClr val="4D4D4D">
                  <a:alpha val="14901"/>
                </a:srgbClr>
              </a:gs>
              <a:gs pos="100000">
                <a:srgbClr val="4D4D4D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E1EFD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p60"/>
          <p:cNvSpPr/>
          <p:nvPr/>
        </p:nvSpPr>
        <p:spPr>
          <a:xfrm>
            <a:off x="3649711" y="263696"/>
            <a:ext cx="11543396" cy="16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504F4E"/>
              </a:buClr>
              <a:buSzPts val="2400"/>
            </a:pP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¿</a:t>
            </a:r>
            <a:r>
              <a:rPr lang="en-US" sz="3600" b="1" dirty="0" err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Cómo</a:t>
            </a: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3600" b="1" dirty="0" err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nos</a:t>
            </a: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3600" b="1" dirty="0" err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articulamos</a:t>
            </a: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 con las </a:t>
            </a:r>
            <a:r>
              <a:rPr lang="en-US" sz="3600" b="1" dirty="0" err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entidades</a:t>
            </a: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3600" b="1" dirty="0" err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nacionales</a:t>
            </a: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 y de </a:t>
            </a:r>
            <a:r>
              <a:rPr lang="en-US" sz="3600" b="1" dirty="0" err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cooperación</a:t>
            </a: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?</a:t>
            </a:r>
            <a:endParaRPr sz="2700" dirty="0"/>
          </a:p>
        </p:txBody>
      </p:sp>
      <p:sp>
        <p:nvSpPr>
          <p:cNvPr id="1663" name="Google Shape;1663;p60"/>
          <p:cNvSpPr/>
          <p:nvPr/>
        </p:nvSpPr>
        <p:spPr>
          <a:xfrm>
            <a:off x="616664" y="6691494"/>
            <a:ext cx="2000700" cy="1371600"/>
          </a:xfrm>
          <a:prstGeom prst="rect">
            <a:avLst/>
          </a:prstGeom>
          <a:solidFill>
            <a:srgbClr val="28659C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27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64" name="Google Shape;1664;p60"/>
          <p:cNvSpPr/>
          <p:nvPr/>
        </p:nvSpPr>
        <p:spPr>
          <a:xfrm>
            <a:off x="593027" y="2492013"/>
            <a:ext cx="2000700" cy="13716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/>
            <a:endParaRPr sz="27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65" name="Google Shape;1665;p60"/>
          <p:cNvSpPr/>
          <p:nvPr/>
        </p:nvSpPr>
        <p:spPr>
          <a:xfrm>
            <a:off x="2676546" y="1978701"/>
            <a:ext cx="6262200" cy="2416050"/>
          </a:xfrm>
          <a:prstGeom prst="roundRect">
            <a:avLst>
              <a:gd name="adj" fmla="val 5005"/>
            </a:avLst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66" name="Google Shape;1666;p60"/>
          <p:cNvSpPr/>
          <p:nvPr/>
        </p:nvSpPr>
        <p:spPr>
          <a:xfrm>
            <a:off x="2676546" y="6039428"/>
            <a:ext cx="6262200" cy="2908350"/>
          </a:xfrm>
          <a:prstGeom prst="roundRect">
            <a:avLst>
              <a:gd name="adj" fmla="val 5005"/>
            </a:avLst>
          </a:prstGeom>
          <a:noFill/>
          <a:ln w="2857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67" name="Google Shape;1667;p60"/>
          <p:cNvSpPr/>
          <p:nvPr/>
        </p:nvSpPr>
        <p:spPr>
          <a:xfrm>
            <a:off x="9312089" y="2516231"/>
            <a:ext cx="2000700" cy="13716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/>
            <a:endParaRPr sz="27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68" name="Google Shape;1668;p60"/>
          <p:cNvSpPr/>
          <p:nvPr/>
        </p:nvSpPr>
        <p:spPr>
          <a:xfrm>
            <a:off x="11433651" y="1978701"/>
            <a:ext cx="6262200" cy="2416050"/>
          </a:xfrm>
          <a:prstGeom prst="roundRect">
            <a:avLst>
              <a:gd name="adj" fmla="val 5005"/>
            </a:avLst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69" name="Google Shape;1669;p60"/>
          <p:cNvSpPr/>
          <p:nvPr/>
        </p:nvSpPr>
        <p:spPr>
          <a:xfrm>
            <a:off x="9306314" y="6511614"/>
            <a:ext cx="2000700" cy="1371600"/>
          </a:xfrm>
          <a:prstGeom prst="rect">
            <a:avLst/>
          </a:prstGeom>
          <a:solidFill>
            <a:srgbClr val="28659C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27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70" name="Google Shape;1670;p60"/>
          <p:cNvSpPr/>
          <p:nvPr/>
        </p:nvSpPr>
        <p:spPr>
          <a:xfrm>
            <a:off x="11433651" y="6039429"/>
            <a:ext cx="6262200" cy="2908350"/>
          </a:xfrm>
          <a:prstGeom prst="roundRect">
            <a:avLst>
              <a:gd name="adj" fmla="val 5005"/>
            </a:avLst>
          </a:prstGeom>
          <a:noFill/>
          <a:ln w="2857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71" name="Google Shape;1671;p60"/>
          <p:cNvSpPr txBox="1"/>
          <p:nvPr/>
        </p:nvSpPr>
        <p:spPr>
          <a:xfrm>
            <a:off x="2976416" y="2369900"/>
            <a:ext cx="5662350" cy="161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buClr>
                <a:srgbClr val="4D4D4D"/>
              </a:buClr>
              <a:buSzPts val="1600"/>
            </a:pPr>
            <a:r>
              <a:rPr lang="en-US" sz="2400">
                <a:solidFill>
                  <a:srgbClr val="4D4D4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Llegando  al territorio con mensajes comunes frente a las apuestas estratégicas del PND y la planeación territorial</a:t>
            </a:r>
            <a:endParaRPr sz="2400">
              <a:solidFill>
                <a:srgbClr val="4D4D4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2" name="Google Shape;1672;p60"/>
          <p:cNvSpPr txBox="1"/>
          <p:nvPr/>
        </p:nvSpPr>
        <p:spPr>
          <a:xfrm>
            <a:off x="2830388" y="6462857"/>
            <a:ext cx="5662350" cy="2908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r>
              <a:rPr lang="en-US" sz="2400">
                <a:solidFill>
                  <a:srgbClr val="4D4D4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Territorialización del PND: facilitar sinergias para la concurrencia y complementariedad para apuestas o proyectos estratégicos regionales y subnacionales</a:t>
            </a:r>
            <a:endParaRPr sz="2700"/>
          </a:p>
          <a:p>
            <a:pPr>
              <a:spcBef>
                <a:spcPts val="3600"/>
              </a:spcBef>
              <a:buClr>
                <a:schemeClr val="dk1"/>
              </a:buClr>
              <a:buSzPts val="2000"/>
            </a:pPr>
            <a:endParaRPr sz="3000">
              <a:solidFill>
                <a:srgbClr val="4D4D4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3" name="Google Shape;1673;p60"/>
          <p:cNvSpPr txBox="1"/>
          <p:nvPr/>
        </p:nvSpPr>
        <p:spPr>
          <a:xfrm>
            <a:off x="11539577" y="2482208"/>
            <a:ext cx="6512850" cy="124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buClr>
                <a:srgbClr val="4D4D4D"/>
              </a:buClr>
              <a:buSzPts val="1600"/>
            </a:pPr>
            <a:r>
              <a:rPr lang="en-US" sz="2400">
                <a:solidFill>
                  <a:srgbClr val="4D4D4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Mapeando la oferta institucional del Gobierno nacional orientada al acompañamiento técnico a la formulación de los PDT</a:t>
            </a:r>
            <a:endParaRPr sz="2700"/>
          </a:p>
        </p:txBody>
      </p:sp>
      <p:pic>
        <p:nvPicPr>
          <p:cNvPr id="1674" name="Google Shape;1674;p60" descr="Conexiones contorn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98283" y="2570718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5" name="Google Shape;1675;p60" descr="Mejora continua contorn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7277" y="2455919"/>
            <a:ext cx="13716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6" name="Google Shape;1676;p60"/>
          <p:cNvSpPr txBox="1"/>
          <p:nvPr/>
        </p:nvSpPr>
        <p:spPr>
          <a:xfrm>
            <a:off x="11584898" y="6599697"/>
            <a:ext cx="6237900" cy="161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buClr>
                <a:srgbClr val="4D4D4D"/>
              </a:buClr>
              <a:buSzPts val="1600"/>
            </a:pPr>
            <a:r>
              <a:rPr lang="en-US" sz="2400">
                <a:solidFill>
                  <a:srgbClr val="4D4D4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Definiendo compromisos y cronogramas de trabajo con las entidades partícipes de Juntos por el Territorio en el marco de los mecanismos de llegada </a:t>
            </a:r>
            <a:endParaRPr sz="2700"/>
          </a:p>
        </p:txBody>
      </p:sp>
      <p:pic>
        <p:nvPicPr>
          <p:cNvPr id="1677" name="Google Shape;1677;p60" descr="Form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0913" y="6721274"/>
            <a:ext cx="1174181" cy="1056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60" descr="Niños contorn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10868" y="6563864"/>
            <a:ext cx="13716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59;p55">
            <a:extLst>
              <a:ext uri="{FF2B5EF4-FFF2-40B4-BE49-F238E27FC236}">
                <a16:creationId xmlns:a16="http://schemas.microsoft.com/office/drawing/2014/main" id="{1D19A804-66D4-BEB4-0B31-AE42D2DE7627}"/>
              </a:ext>
            </a:extLst>
          </p:cNvPr>
          <p:cNvSpPr/>
          <p:nvPr/>
        </p:nvSpPr>
        <p:spPr>
          <a:xfrm flipH="1">
            <a:off x="0" y="1286202"/>
            <a:ext cx="18288000" cy="913500"/>
          </a:xfrm>
          <a:prstGeom prst="rect">
            <a:avLst/>
          </a:prstGeom>
          <a:gradFill>
            <a:gsLst>
              <a:gs pos="0">
                <a:srgbClr val="4D4D4D">
                  <a:alpha val="14901"/>
                </a:srgbClr>
              </a:gs>
              <a:gs pos="100000">
                <a:srgbClr val="4D4D4D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E1EFD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6404" y="961234"/>
            <a:ext cx="5129784" cy="8374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9050" algn="l">
              <a:lnSpc>
                <a:spcPct val="90000"/>
              </a:lnSpc>
            </a:pPr>
            <a:r>
              <a:rPr lang="en-US" sz="5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Territorialización del PDN 2022 - 2026</a:t>
            </a:r>
            <a:endParaRPr lang="en-US" sz="5700" kern="1200" spc="-15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00800" y="946404"/>
            <a:ext cx="27432" cy="8385571"/>
          </a:xfrm>
          <a:custGeom>
            <a:avLst/>
            <a:gdLst>
              <a:gd name="connsiteX0" fmla="*/ 0 w 27432"/>
              <a:gd name="connsiteY0" fmla="*/ 0 h 8385571"/>
              <a:gd name="connsiteX1" fmla="*/ 27432 w 27432"/>
              <a:gd name="connsiteY1" fmla="*/ 0 h 8385571"/>
              <a:gd name="connsiteX2" fmla="*/ 27432 w 27432"/>
              <a:gd name="connsiteY2" fmla="*/ 782653 h 8385571"/>
              <a:gd name="connsiteX3" fmla="*/ 27432 w 27432"/>
              <a:gd name="connsiteY3" fmla="*/ 1313739 h 8385571"/>
              <a:gd name="connsiteX4" fmla="*/ 27432 w 27432"/>
              <a:gd name="connsiteY4" fmla="*/ 2012537 h 8385571"/>
              <a:gd name="connsiteX5" fmla="*/ 27432 w 27432"/>
              <a:gd name="connsiteY5" fmla="*/ 2459767 h 8385571"/>
              <a:gd name="connsiteX6" fmla="*/ 27432 w 27432"/>
              <a:gd name="connsiteY6" fmla="*/ 3074709 h 8385571"/>
              <a:gd name="connsiteX7" fmla="*/ 27432 w 27432"/>
              <a:gd name="connsiteY7" fmla="*/ 3605796 h 8385571"/>
              <a:gd name="connsiteX8" fmla="*/ 27432 w 27432"/>
              <a:gd name="connsiteY8" fmla="*/ 4220737 h 8385571"/>
              <a:gd name="connsiteX9" fmla="*/ 27432 w 27432"/>
              <a:gd name="connsiteY9" fmla="*/ 4751824 h 8385571"/>
              <a:gd name="connsiteX10" fmla="*/ 27432 w 27432"/>
              <a:gd name="connsiteY10" fmla="*/ 5199054 h 8385571"/>
              <a:gd name="connsiteX11" fmla="*/ 27432 w 27432"/>
              <a:gd name="connsiteY11" fmla="*/ 5981707 h 8385571"/>
              <a:gd name="connsiteX12" fmla="*/ 27432 w 27432"/>
              <a:gd name="connsiteY12" fmla="*/ 6596649 h 8385571"/>
              <a:gd name="connsiteX13" fmla="*/ 27432 w 27432"/>
              <a:gd name="connsiteY13" fmla="*/ 7379302 h 8385571"/>
              <a:gd name="connsiteX14" fmla="*/ 27432 w 27432"/>
              <a:gd name="connsiteY14" fmla="*/ 8385571 h 8385571"/>
              <a:gd name="connsiteX15" fmla="*/ 0 w 27432"/>
              <a:gd name="connsiteY15" fmla="*/ 8385571 h 8385571"/>
              <a:gd name="connsiteX16" fmla="*/ 0 w 27432"/>
              <a:gd name="connsiteY16" fmla="*/ 7686773 h 8385571"/>
              <a:gd name="connsiteX17" fmla="*/ 0 w 27432"/>
              <a:gd name="connsiteY17" fmla="*/ 7155687 h 8385571"/>
              <a:gd name="connsiteX18" fmla="*/ 0 w 27432"/>
              <a:gd name="connsiteY18" fmla="*/ 6373034 h 8385571"/>
              <a:gd name="connsiteX19" fmla="*/ 0 w 27432"/>
              <a:gd name="connsiteY19" fmla="*/ 5841948 h 8385571"/>
              <a:gd name="connsiteX20" fmla="*/ 0 w 27432"/>
              <a:gd name="connsiteY20" fmla="*/ 5227006 h 8385571"/>
              <a:gd name="connsiteX21" fmla="*/ 0 w 27432"/>
              <a:gd name="connsiteY21" fmla="*/ 4695920 h 8385571"/>
              <a:gd name="connsiteX22" fmla="*/ 0 w 27432"/>
              <a:gd name="connsiteY22" fmla="*/ 3913266 h 8385571"/>
              <a:gd name="connsiteX23" fmla="*/ 0 w 27432"/>
              <a:gd name="connsiteY23" fmla="*/ 3214469 h 8385571"/>
              <a:gd name="connsiteX24" fmla="*/ 0 w 27432"/>
              <a:gd name="connsiteY24" fmla="*/ 2599527 h 8385571"/>
              <a:gd name="connsiteX25" fmla="*/ 0 w 27432"/>
              <a:gd name="connsiteY25" fmla="*/ 1816874 h 8385571"/>
              <a:gd name="connsiteX26" fmla="*/ 0 w 27432"/>
              <a:gd name="connsiteY26" fmla="*/ 1285788 h 8385571"/>
              <a:gd name="connsiteX27" fmla="*/ 0 w 27432"/>
              <a:gd name="connsiteY27" fmla="*/ 0 h 8385571"/>
              <a:gd name="connsiteX0" fmla="*/ 0 w 27432"/>
              <a:gd name="connsiteY0" fmla="*/ 0 h 8385571"/>
              <a:gd name="connsiteX1" fmla="*/ 27432 w 27432"/>
              <a:gd name="connsiteY1" fmla="*/ 0 h 8385571"/>
              <a:gd name="connsiteX2" fmla="*/ 27432 w 27432"/>
              <a:gd name="connsiteY2" fmla="*/ 698798 h 8385571"/>
              <a:gd name="connsiteX3" fmla="*/ 27432 w 27432"/>
              <a:gd name="connsiteY3" fmla="*/ 1397595 h 8385571"/>
              <a:gd name="connsiteX4" fmla="*/ 27432 w 27432"/>
              <a:gd name="connsiteY4" fmla="*/ 2180248 h 8385571"/>
              <a:gd name="connsiteX5" fmla="*/ 27432 w 27432"/>
              <a:gd name="connsiteY5" fmla="*/ 2711335 h 8385571"/>
              <a:gd name="connsiteX6" fmla="*/ 27432 w 27432"/>
              <a:gd name="connsiteY6" fmla="*/ 3493988 h 8385571"/>
              <a:gd name="connsiteX7" fmla="*/ 27432 w 27432"/>
              <a:gd name="connsiteY7" fmla="*/ 4360497 h 8385571"/>
              <a:gd name="connsiteX8" fmla="*/ 27432 w 27432"/>
              <a:gd name="connsiteY8" fmla="*/ 5059295 h 8385571"/>
              <a:gd name="connsiteX9" fmla="*/ 27432 w 27432"/>
              <a:gd name="connsiteY9" fmla="*/ 5758092 h 8385571"/>
              <a:gd name="connsiteX10" fmla="*/ 27432 w 27432"/>
              <a:gd name="connsiteY10" fmla="*/ 6373034 h 8385571"/>
              <a:gd name="connsiteX11" fmla="*/ 27432 w 27432"/>
              <a:gd name="connsiteY11" fmla="*/ 6987976 h 8385571"/>
              <a:gd name="connsiteX12" fmla="*/ 27432 w 27432"/>
              <a:gd name="connsiteY12" fmla="*/ 7770629 h 8385571"/>
              <a:gd name="connsiteX13" fmla="*/ 27432 w 27432"/>
              <a:gd name="connsiteY13" fmla="*/ 8385571 h 8385571"/>
              <a:gd name="connsiteX14" fmla="*/ 0 w 27432"/>
              <a:gd name="connsiteY14" fmla="*/ 8385571 h 8385571"/>
              <a:gd name="connsiteX15" fmla="*/ 0 w 27432"/>
              <a:gd name="connsiteY15" fmla="*/ 7602918 h 8385571"/>
              <a:gd name="connsiteX16" fmla="*/ 0 w 27432"/>
              <a:gd name="connsiteY16" fmla="*/ 6987976 h 8385571"/>
              <a:gd name="connsiteX17" fmla="*/ 0 w 27432"/>
              <a:gd name="connsiteY17" fmla="*/ 6373034 h 8385571"/>
              <a:gd name="connsiteX18" fmla="*/ 0 w 27432"/>
              <a:gd name="connsiteY18" fmla="*/ 5758092 h 8385571"/>
              <a:gd name="connsiteX19" fmla="*/ 0 w 27432"/>
              <a:gd name="connsiteY19" fmla="*/ 5310862 h 8385571"/>
              <a:gd name="connsiteX20" fmla="*/ 0 w 27432"/>
              <a:gd name="connsiteY20" fmla="*/ 4444353 h 8385571"/>
              <a:gd name="connsiteX21" fmla="*/ 0 w 27432"/>
              <a:gd name="connsiteY21" fmla="*/ 3577844 h 8385571"/>
              <a:gd name="connsiteX22" fmla="*/ 0 w 27432"/>
              <a:gd name="connsiteY22" fmla="*/ 2711335 h 8385571"/>
              <a:gd name="connsiteX23" fmla="*/ 0 w 27432"/>
              <a:gd name="connsiteY23" fmla="*/ 2180248 h 8385571"/>
              <a:gd name="connsiteX24" fmla="*/ 0 w 27432"/>
              <a:gd name="connsiteY24" fmla="*/ 1313739 h 8385571"/>
              <a:gd name="connsiteX25" fmla="*/ 0 w 27432"/>
              <a:gd name="connsiteY25" fmla="*/ 698798 h 8385571"/>
              <a:gd name="connsiteX26" fmla="*/ 0 w 27432"/>
              <a:gd name="connsiteY26" fmla="*/ 0 h 8385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7432" h="8385571" fill="none" extrusionOk="0">
                <a:moveTo>
                  <a:pt x="0" y="0"/>
                </a:moveTo>
                <a:cubicBezTo>
                  <a:pt x="7716" y="-895"/>
                  <a:pt x="19287" y="-1438"/>
                  <a:pt x="27432" y="0"/>
                </a:cubicBezTo>
                <a:cubicBezTo>
                  <a:pt x="-17828" y="348069"/>
                  <a:pt x="2238" y="400810"/>
                  <a:pt x="27432" y="782653"/>
                </a:cubicBezTo>
                <a:cubicBezTo>
                  <a:pt x="60803" y="1162799"/>
                  <a:pt x="39328" y="1204429"/>
                  <a:pt x="27432" y="1313739"/>
                </a:cubicBezTo>
                <a:cubicBezTo>
                  <a:pt x="28128" y="1388570"/>
                  <a:pt x="49045" y="1735602"/>
                  <a:pt x="27432" y="2012537"/>
                </a:cubicBezTo>
                <a:cubicBezTo>
                  <a:pt x="-5512" y="2247168"/>
                  <a:pt x="32360" y="2271510"/>
                  <a:pt x="27432" y="2459767"/>
                </a:cubicBezTo>
                <a:cubicBezTo>
                  <a:pt x="-4721" y="2610808"/>
                  <a:pt x="56558" y="2882445"/>
                  <a:pt x="27432" y="3074709"/>
                </a:cubicBezTo>
                <a:cubicBezTo>
                  <a:pt x="35628" y="3280290"/>
                  <a:pt x="34356" y="3434603"/>
                  <a:pt x="27432" y="3605796"/>
                </a:cubicBezTo>
                <a:cubicBezTo>
                  <a:pt x="24847" y="3805586"/>
                  <a:pt x="23940" y="4045281"/>
                  <a:pt x="27432" y="4220737"/>
                </a:cubicBezTo>
                <a:cubicBezTo>
                  <a:pt x="22578" y="4443338"/>
                  <a:pt x="21393" y="4519722"/>
                  <a:pt x="27432" y="4751824"/>
                </a:cubicBezTo>
                <a:cubicBezTo>
                  <a:pt x="39141" y="4987724"/>
                  <a:pt x="41044" y="4996511"/>
                  <a:pt x="27432" y="5199054"/>
                </a:cubicBezTo>
                <a:cubicBezTo>
                  <a:pt x="12341" y="5395350"/>
                  <a:pt x="57675" y="5761927"/>
                  <a:pt x="27432" y="5981707"/>
                </a:cubicBezTo>
                <a:cubicBezTo>
                  <a:pt x="-14780" y="6237248"/>
                  <a:pt x="29235" y="6373115"/>
                  <a:pt x="27432" y="6596649"/>
                </a:cubicBezTo>
                <a:cubicBezTo>
                  <a:pt x="19709" y="6802363"/>
                  <a:pt x="40017" y="7216080"/>
                  <a:pt x="27432" y="7379302"/>
                </a:cubicBezTo>
                <a:cubicBezTo>
                  <a:pt x="36089" y="7547914"/>
                  <a:pt x="43261" y="8085746"/>
                  <a:pt x="27432" y="8385571"/>
                </a:cubicBezTo>
                <a:cubicBezTo>
                  <a:pt x="15830" y="8383923"/>
                  <a:pt x="7215" y="8385869"/>
                  <a:pt x="0" y="8385571"/>
                </a:cubicBezTo>
                <a:cubicBezTo>
                  <a:pt x="-3878" y="8192616"/>
                  <a:pt x="-38742" y="7836996"/>
                  <a:pt x="0" y="7686773"/>
                </a:cubicBezTo>
                <a:cubicBezTo>
                  <a:pt x="6890" y="7529932"/>
                  <a:pt x="1682" y="7267645"/>
                  <a:pt x="0" y="7155687"/>
                </a:cubicBezTo>
                <a:cubicBezTo>
                  <a:pt x="-64096" y="7031864"/>
                  <a:pt x="73295" y="6633091"/>
                  <a:pt x="0" y="6373034"/>
                </a:cubicBezTo>
                <a:cubicBezTo>
                  <a:pt x="-47205" y="6106219"/>
                  <a:pt x="12898" y="6076696"/>
                  <a:pt x="0" y="5841948"/>
                </a:cubicBezTo>
                <a:cubicBezTo>
                  <a:pt x="-36210" y="5630496"/>
                  <a:pt x="-25463" y="5388784"/>
                  <a:pt x="0" y="5227006"/>
                </a:cubicBezTo>
                <a:cubicBezTo>
                  <a:pt x="-4649" y="5027263"/>
                  <a:pt x="4826" y="4836966"/>
                  <a:pt x="0" y="4695920"/>
                </a:cubicBezTo>
                <a:cubicBezTo>
                  <a:pt x="-26137" y="4577390"/>
                  <a:pt x="-82580" y="4191226"/>
                  <a:pt x="0" y="3913266"/>
                </a:cubicBezTo>
                <a:cubicBezTo>
                  <a:pt x="16315" y="3634889"/>
                  <a:pt x="-39360" y="3503095"/>
                  <a:pt x="0" y="3214469"/>
                </a:cubicBezTo>
                <a:cubicBezTo>
                  <a:pt x="24330" y="2908091"/>
                  <a:pt x="20437" y="2888381"/>
                  <a:pt x="0" y="2599527"/>
                </a:cubicBezTo>
                <a:cubicBezTo>
                  <a:pt x="-46439" y="2325029"/>
                  <a:pt x="-27497" y="2178566"/>
                  <a:pt x="0" y="1816874"/>
                </a:cubicBezTo>
                <a:cubicBezTo>
                  <a:pt x="22400" y="1455534"/>
                  <a:pt x="14058" y="1441401"/>
                  <a:pt x="0" y="1285788"/>
                </a:cubicBezTo>
                <a:cubicBezTo>
                  <a:pt x="6253" y="1089326"/>
                  <a:pt x="47252" y="479096"/>
                  <a:pt x="0" y="0"/>
                </a:cubicBezTo>
                <a:close/>
              </a:path>
              <a:path w="27432" h="8385571" stroke="0" extrusionOk="0">
                <a:moveTo>
                  <a:pt x="0" y="0"/>
                </a:moveTo>
                <a:cubicBezTo>
                  <a:pt x="7083" y="1361"/>
                  <a:pt x="14241" y="-309"/>
                  <a:pt x="27432" y="0"/>
                </a:cubicBezTo>
                <a:cubicBezTo>
                  <a:pt x="1631" y="123947"/>
                  <a:pt x="12503" y="445827"/>
                  <a:pt x="27432" y="698798"/>
                </a:cubicBezTo>
                <a:cubicBezTo>
                  <a:pt x="66561" y="969287"/>
                  <a:pt x="16529" y="1226992"/>
                  <a:pt x="27432" y="1397595"/>
                </a:cubicBezTo>
                <a:cubicBezTo>
                  <a:pt x="60067" y="1549640"/>
                  <a:pt x="25878" y="1835984"/>
                  <a:pt x="27432" y="2180248"/>
                </a:cubicBezTo>
                <a:cubicBezTo>
                  <a:pt x="18981" y="2529347"/>
                  <a:pt x="34451" y="2447303"/>
                  <a:pt x="27432" y="2711335"/>
                </a:cubicBezTo>
                <a:cubicBezTo>
                  <a:pt x="27428" y="2962073"/>
                  <a:pt x="42092" y="3158673"/>
                  <a:pt x="27432" y="3493988"/>
                </a:cubicBezTo>
                <a:cubicBezTo>
                  <a:pt x="-32845" y="3840696"/>
                  <a:pt x="65820" y="4204072"/>
                  <a:pt x="27432" y="4360497"/>
                </a:cubicBezTo>
                <a:cubicBezTo>
                  <a:pt x="6136" y="4503350"/>
                  <a:pt x="-11234" y="4735902"/>
                  <a:pt x="27432" y="5059295"/>
                </a:cubicBezTo>
                <a:cubicBezTo>
                  <a:pt x="30405" y="5382700"/>
                  <a:pt x="10180" y="5530909"/>
                  <a:pt x="27432" y="5758092"/>
                </a:cubicBezTo>
                <a:cubicBezTo>
                  <a:pt x="69020" y="6009683"/>
                  <a:pt x="76358" y="6191725"/>
                  <a:pt x="27432" y="6373034"/>
                </a:cubicBezTo>
                <a:cubicBezTo>
                  <a:pt x="35948" y="6536031"/>
                  <a:pt x="54232" y="6758848"/>
                  <a:pt x="27432" y="6987976"/>
                </a:cubicBezTo>
                <a:cubicBezTo>
                  <a:pt x="36294" y="7176800"/>
                  <a:pt x="51179" y="7544168"/>
                  <a:pt x="27432" y="7770629"/>
                </a:cubicBezTo>
                <a:cubicBezTo>
                  <a:pt x="10717" y="8056096"/>
                  <a:pt x="-21136" y="8214498"/>
                  <a:pt x="27432" y="8385571"/>
                </a:cubicBezTo>
                <a:cubicBezTo>
                  <a:pt x="20948" y="8386290"/>
                  <a:pt x="7096" y="8383852"/>
                  <a:pt x="0" y="8385571"/>
                </a:cubicBezTo>
                <a:cubicBezTo>
                  <a:pt x="-33379" y="8192747"/>
                  <a:pt x="10917" y="7941277"/>
                  <a:pt x="0" y="7602918"/>
                </a:cubicBezTo>
                <a:cubicBezTo>
                  <a:pt x="18665" y="7284993"/>
                  <a:pt x="12769" y="7253182"/>
                  <a:pt x="0" y="6987976"/>
                </a:cubicBezTo>
                <a:cubicBezTo>
                  <a:pt x="-8308" y="6717391"/>
                  <a:pt x="3146" y="6638116"/>
                  <a:pt x="0" y="6373034"/>
                </a:cubicBezTo>
                <a:cubicBezTo>
                  <a:pt x="-3060" y="6095548"/>
                  <a:pt x="-35521" y="6053792"/>
                  <a:pt x="0" y="5758092"/>
                </a:cubicBezTo>
                <a:cubicBezTo>
                  <a:pt x="18030" y="5470802"/>
                  <a:pt x="-6453" y="5480709"/>
                  <a:pt x="0" y="5310862"/>
                </a:cubicBezTo>
                <a:cubicBezTo>
                  <a:pt x="-15120" y="5123673"/>
                  <a:pt x="-21074" y="4729197"/>
                  <a:pt x="0" y="4444353"/>
                </a:cubicBezTo>
                <a:cubicBezTo>
                  <a:pt x="-53222" y="4136323"/>
                  <a:pt x="-37575" y="3880282"/>
                  <a:pt x="0" y="3577844"/>
                </a:cubicBezTo>
                <a:cubicBezTo>
                  <a:pt x="4043" y="3317408"/>
                  <a:pt x="-32045" y="3065239"/>
                  <a:pt x="0" y="2711335"/>
                </a:cubicBezTo>
                <a:cubicBezTo>
                  <a:pt x="4021" y="2351216"/>
                  <a:pt x="-886" y="2313443"/>
                  <a:pt x="0" y="2180248"/>
                </a:cubicBezTo>
                <a:cubicBezTo>
                  <a:pt x="-10713" y="2032951"/>
                  <a:pt x="11738" y="1624973"/>
                  <a:pt x="0" y="1313739"/>
                </a:cubicBezTo>
                <a:cubicBezTo>
                  <a:pt x="-5866" y="986131"/>
                  <a:pt x="8101" y="915443"/>
                  <a:pt x="0" y="698798"/>
                </a:cubicBezTo>
                <a:cubicBezTo>
                  <a:pt x="60001" y="474308"/>
                  <a:pt x="-29077" y="220693"/>
                  <a:pt x="0" y="0"/>
                </a:cubicBezTo>
                <a:close/>
              </a:path>
              <a:path w="27432" h="8385571" fill="none" stroke="0" extrusionOk="0">
                <a:moveTo>
                  <a:pt x="0" y="0"/>
                </a:moveTo>
                <a:cubicBezTo>
                  <a:pt x="7190" y="56"/>
                  <a:pt x="18488" y="-244"/>
                  <a:pt x="27432" y="0"/>
                </a:cubicBezTo>
                <a:cubicBezTo>
                  <a:pt x="-5764" y="336675"/>
                  <a:pt x="-1132" y="415975"/>
                  <a:pt x="27432" y="782653"/>
                </a:cubicBezTo>
                <a:cubicBezTo>
                  <a:pt x="54628" y="1156853"/>
                  <a:pt x="27475" y="1207941"/>
                  <a:pt x="27432" y="1313739"/>
                </a:cubicBezTo>
                <a:cubicBezTo>
                  <a:pt x="18081" y="1421346"/>
                  <a:pt x="13794" y="1779654"/>
                  <a:pt x="27432" y="2012537"/>
                </a:cubicBezTo>
                <a:cubicBezTo>
                  <a:pt x="6438" y="2246670"/>
                  <a:pt x="33759" y="2280545"/>
                  <a:pt x="27432" y="2459767"/>
                </a:cubicBezTo>
                <a:cubicBezTo>
                  <a:pt x="38672" y="2622747"/>
                  <a:pt x="19921" y="2846497"/>
                  <a:pt x="27432" y="3074709"/>
                </a:cubicBezTo>
                <a:cubicBezTo>
                  <a:pt x="28439" y="3281383"/>
                  <a:pt x="17764" y="3432144"/>
                  <a:pt x="27432" y="3605796"/>
                </a:cubicBezTo>
                <a:cubicBezTo>
                  <a:pt x="-7081" y="3767497"/>
                  <a:pt x="25511" y="3958053"/>
                  <a:pt x="27432" y="4220737"/>
                </a:cubicBezTo>
                <a:cubicBezTo>
                  <a:pt x="21278" y="4421560"/>
                  <a:pt x="24232" y="4521670"/>
                  <a:pt x="27432" y="4751824"/>
                </a:cubicBezTo>
                <a:cubicBezTo>
                  <a:pt x="37167" y="4987114"/>
                  <a:pt x="44285" y="4995889"/>
                  <a:pt x="27432" y="5199054"/>
                </a:cubicBezTo>
                <a:cubicBezTo>
                  <a:pt x="16561" y="5425069"/>
                  <a:pt x="28777" y="5736336"/>
                  <a:pt x="27432" y="5981707"/>
                </a:cubicBezTo>
                <a:cubicBezTo>
                  <a:pt x="6411" y="6219575"/>
                  <a:pt x="47759" y="6356578"/>
                  <a:pt x="27432" y="6596649"/>
                </a:cubicBezTo>
                <a:cubicBezTo>
                  <a:pt x="38413" y="6813532"/>
                  <a:pt x="44428" y="7193061"/>
                  <a:pt x="27432" y="7379302"/>
                </a:cubicBezTo>
                <a:cubicBezTo>
                  <a:pt x="30186" y="7545275"/>
                  <a:pt x="442" y="8110345"/>
                  <a:pt x="27432" y="8385571"/>
                </a:cubicBezTo>
                <a:cubicBezTo>
                  <a:pt x="14509" y="8385967"/>
                  <a:pt x="9680" y="8385366"/>
                  <a:pt x="0" y="8385571"/>
                </a:cubicBezTo>
                <a:cubicBezTo>
                  <a:pt x="-15604" y="8193027"/>
                  <a:pt x="3739" y="7851735"/>
                  <a:pt x="0" y="7686773"/>
                </a:cubicBezTo>
                <a:cubicBezTo>
                  <a:pt x="9440" y="7517004"/>
                  <a:pt x="29245" y="7270953"/>
                  <a:pt x="0" y="7155687"/>
                </a:cubicBezTo>
                <a:cubicBezTo>
                  <a:pt x="12534" y="7046799"/>
                  <a:pt x="52963" y="6630032"/>
                  <a:pt x="0" y="6373034"/>
                </a:cubicBezTo>
                <a:cubicBezTo>
                  <a:pt x="-39210" y="6106065"/>
                  <a:pt x="11837" y="6071765"/>
                  <a:pt x="0" y="5841948"/>
                </a:cubicBezTo>
                <a:cubicBezTo>
                  <a:pt x="-3572" y="5614054"/>
                  <a:pt x="-27369" y="5380739"/>
                  <a:pt x="0" y="5227006"/>
                </a:cubicBezTo>
                <a:cubicBezTo>
                  <a:pt x="29129" y="5050920"/>
                  <a:pt x="-4061" y="4827268"/>
                  <a:pt x="0" y="4695920"/>
                </a:cubicBezTo>
                <a:cubicBezTo>
                  <a:pt x="-47492" y="4620945"/>
                  <a:pt x="-51791" y="4188997"/>
                  <a:pt x="0" y="3913266"/>
                </a:cubicBezTo>
                <a:cubicBezTo>
                  <a:pt x="35829" y="3615149"/>
                  <a:pt x="-31595" y="3519387"/>
                  <a:pt x="0" y="3214469"/>
                </a:cubicBezTo>
                <a:cubicBezTo>
                  <a:pt x="23453" y="2908747"/>
                  <a:pt x="21045" y="2884522"/>
                  <a:pt x="0" y="2599527"/>
                </a:cubicBezTo>
                <a:cubicBezTo>
                  <a:pt x="3649" y="2294308"/>
                  <a:pt x="-26636" y="2190726"/>
                  <a:pt x="0" y="1816874"/>
                </a:cubicBezTo>
                <a:cubicBezTo>
                  <a:pt x="24215" y="1454359"/>
                  <a:pt x="13011" y="1442522"/>
                  <a:pt x="0" y="1285788"/>
                </a:cubicBezTo>
                <a:cubicBezTo>
                  <a:pt x="-59449" y="1127191"/>
                  <a:pt x="22383" y="42199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custGeom>
                    <a:avLst/>
                    <a:gdLst>
                      <a:gd name="connsiteX0" fmla="*/ 0 w 27432"/>
                      <a:gd name="connsiteY0" fmla="*/ 0 h 8385571"/>
                      <a:gd name="connsiteX1" fmla="*/ 27432 w 27432"/>
                      <a:gd name="connsiteY1" fmla="*/ 0 h 8385571"/>
                      <a:gd name="connsiteX2" fmla="*/ 27432 w 27432"/>
                      <a:gd name="connsiteY2" fmla="*/ 782653 h 8385571"/>
                      <a:gd name="connsiteX3" fmla="*/ 27432 w 27432"/>
                      <a:gd name="connsiteY3" fmla="*/ 1313739 h 8385571"/>
                      <a:gd name="connsiteX4" fmla="*/ 27432 w 27432"/>
                      <a:gd name="connsiteY4" fmla="*/ 2012537 h 8385571"/>
                      <a:gd name="connsiteX5" fmla="*/ 27432 w 27432"/>
                      <a:gd name="connsiteY5" fmla="*/ 2459767 h 8385571"/>
                      <a:gd name="connsiteX6" fmla="*/ 27432 w 27432"/>
                      <a:gd name="connsiteY6" fmla="*/ 3074709 h 8385571"/>
                      <a:gd name="connsiteX7" fmla="*/ 27432 w 27432"/>
                      <a:gd name="connsiteY7" fmla="*/ 3605796 h 8385571"/>
                      <a:gd name="connsiteX8" fmla="*/ 27432 w 27432"/>
                      <a:gd name="connsiteY8" fmla="*/ 4220737 h 8385571"/>
                      <a:gd name="connsiteX9" fmla="*/ 27432 w 27432"/>
                      <a:gd name="connsiteY9" fmla="*/ 4751824 h 8385571"/>
                      <a:gd name="connsiteX10" fmla="*/ 27432 w 27432"/>
                      <a:gd name="connsiteY10" fmla="*/ 5199054 h 8385571"/>
                      <a:gd name="connsiteX11" fmla="*/ 27432 w 27432"/>
                      <a:gd name="connsiteY11" fmla="*/ 5981707 h 8385571"/>
                      <a:gd name="connsiteX12" fmla="*/ 27432 w 27432"/>
                      <a:gd name="connsiteY12" fmla="*/ 6596649 h 8385571"/>
                      <a:gd name="connsiteX13" fmla="*/ 27432 w 27432"/>
                      <a:gd name="connsiteY13" fmla="*/ 7379302 h 8385571"/>
                      <a:gd name="connsiteX14" fmla="*/ 27432 w 27432"/>
                      <a:gd name="connsiteY14" fmla="*/ 8385571 h 8385571"/>
                      <a:gd name="connsiteX15" fmla="*/ 0 w 27432"/>
                      <a:gd name="connsiteY15" fmla="*/ 8385571 h 8385571"/>
                      <a:gd name="connsiteX16" fmla="*/ 0 w 27432"/>
                      <a:gd name="connsiteY16" fmla="*/ 7686773 h 8385571"/>
                      <a:gd name="connsiteX17" fmla="*/ 0 w 27432"/>
                      <a:gd name="connsiteY17" fmla="*/ 7155687 h 8385571"/>
                      <a:gd name="connsiteX18" fmla="*/ 0 w 27432"/>
                      <a:gd name="connsiteY18" fmla="*/ 6373034 h 8385571"/>
                      <a:gd name="connsiteX19" fmla="*/ 0 w 27432"/>
                      <a:gd name="connsiteY19" fmla="*/ 5841948 h 8385571"/>
                      <a:gd name="connsiteX20" fmla="*/ 0 w 27432"/>
                      <a:gd name="connsiteY20" fmla="*/ 5227006 h 8385571"/>
                      <a:gd name="connsiteX21" fmla="*/ 0 w 27432"/>
                      <a:gd name="connsiteY21" fmla="*/ 4695920 h 8385571"/>
                      <a:gd name="connsiteX22" fmla="*/ 0 w 27432"/>
                      <a:gd name="connsiteY22" fmla="*/ 3913266 h 8385571"/>
                      <a:gd name="connsiteX23" fmla="*/ 0 w 27432"/>
                      <a:gd name="connsiteY23" fmla="*/ 3214469 h 8385571"/>
                      <a:gd name="connsiteX24" fmla="*/ 0 w 27432"/>
                      <a:gd name="connsiteY24" fmla="*/ 2599527 h 8385571"/>
                      <a:gd name="connsiteX25" fmla="*/ 0 w 27432"/>
                      <a:gd name="connsiteY25" fmla="*/ 1816874 h 8385571"/>
                      <a:gd name="connsiteX26" fmla="*/ 0 w 27432"/>
                      <a:gd name="connsiteY26" fmla="*/ 1285788 h 8385571"/>
                      <a:gd name="connsiteX27" fmla="*/ 0 w 27432"/>
                      <a:gd name="connsiteY27" fmla="*/ 0 h 8385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27432" h="8385571" fill="none" extrusionOk="0">
                        <a:moveTo>
                          <a:pt x="0" y="0"/>
                        </a:moveTo>
                        <a:cubicBezTo>
                          <a:pt x="6445" y="-74"/>
                          <a:pt x="19313" y="-390"/>
                          <a:pt x="27432" y="0"/>
                        </a:cubicBezTo>
                        <a:cubicBezTo>
                          <a:pt x="-4661" y="346694"/>
                          <a:pt x="-1287" y="402533"/>
                          <a:pt x="27432" y="782653"/>
                        </a:cubicBezTo>
                        <a:cubicBezTo>
                          <a:pt x="56151" y="1162773"/>
                          <a:pt x="32971" y="1199138"/>
                          <a:pt x="27432" y="1313739"/>
                        </a:cubicBezTo>
                        <a:cubicBezTo>
                          <a:pt x="21893" y="1428340"/>
                          <a:pt x="53461" y="1776996"/>
                          <a:pt x="27432" y="2012537"/>
                        </a:cubicBezTo>
                        <a:cubicBezTo>
                          <a:pt x="1403" y="2248078"/>
                          <a:pt x="30613" y="2272850"/>
                          <a:pt x="27432" y="2459767"/>
                        </a:cubicBezTo>
                        <a:cubicBezTo>
                          <a:pt x="24252" y="2646684"/>
                          <a:pt x="22872" y="2864522"/>
                          <a:pt x="27432" y="3074709"/>
                        </a:cubicBezTo>
                        <a:cubicBezTo>
                          <a:pt x="31992" y="3284896"/>
                          <a:pt x="16596" y="3424146"/>
                          <a:pt x="27432" y="3605796"/>
                        </a:cubicBezTo>
                        <a:cubicBezTo>
                          <a:pt x="38268" y="3787446"/>
                          <a:pt x="34178" y="4002777"/>
                          <a:pt x="27432" y="4220737"/>
                        </a:cubicBezTo>
                        <a:cubicBezTo>
                          <a:pt x="20686" y="4438697"/>
                          <a:pt x="16367" y="4516592"/>
                          <a:pt x="27432" y="4751824"/>
                        </a:cubicBezTo>
                        <a:cubicBezTo>
                          <a:pt x="38497" y="4987056"/>
                          <a:pt x="42400" y="4996558"/>
                          <a:pt x="27432" y="5199054"/>
                        </a:cubicBezTo>
                        <a:cubicBezTo>
                          <a:pt x="12465" y="5401550"/>
                          <a:pt x="47882" y="5751705"/>
                          <a:pt x="27432" y="5981707"/>
                        </a:cubicBezTo>
                        <a:cubicBezTo>
                          <a:pt x="6982" y="6211709"/>
                          <a:pt x="40904" y="6351693"/>
                          <a:pt x="27432" y="6596649"/>
                        </a:cubicBezTo>
                        <a:cubicBezTo>
                          <a:pt x="13960" y="6841605"/>
                          <a:pt x="32831" y="7196088"/>
                          <a:pt x="27432" y="7379302"/>
                        </a:cubicBezTo>
                        <a:cubicBezTo>
                          <a:pt x="22033" y="7562516"/>
                          <a:pt x="12703" y="8105417"/>
                          <a:pt x="27432" y="8385571"/>
                        </a:cubicBezTo>
                        <a:cubicBezTo>
                          <a:pt x="15079" y="8384479"/>
                          <a:pt x="8384" y="8384820"/>
                          <a:pt x="0" y="8385571"/>
                        </a:cubicBezTo>
                        <a:cubicBezTo>
                          <a:pt x="-9222" y="8184772"/>
                          <a:pt x="-3801" y="7840755"/>
                          <a:pt x="0" y="7686773"/>
                        </a:cubicBezTo>
                        <a:cubicBezTo>
                          <a:pt x="3801" y="7532791"/>
                          <a:pt x="9771" y="7265683"/>
                          <a:pt x="0" y="7155687"/>
                        </a:cubicBezTo>
                        <a:cubicBezTo>
                          <a:pt x="-9771" y="7045691"/>
                          <a:pt x="37823" y="6639323"/>
                          <a:pt x="0" y="6373034"/>
                        </a:cubicBezTo>
                        <a:cubicBezTo>
                          <a:pt x="-37823" y="6106745"/>
                          <a:pt x="7609" y="6070807"/>
                          <a:pt x="0" y="5841948"/>
                        </a:cubicBezTo>
                        <a:cubicBezTo>
                          <a:pt x="-7609" y="5613089"/>
                          <a:pt x="1785" y="5396348"/>
                          <a:pt x="0" y="5227006"/>
                        </a:cubicBezTo>
                        <a:cubicBezTo>
                          <a:pt x="-1785" y="5057664"/>
                          <a:pt x="17374" y="4822375"/>
                          <a:pt x="0" y="4695920"/>
                        </a:cubicBezTo>
                        <a:cubicBezTo>
                          <a:pt x="-17374" y="4569465"/>
                          <a:pt x="-37614" y="4208520"/>
                          <a:pt x="0" y="3913266"/>
                        </a:cubicBezTo>
                        <a:cubicBezTo>
                          <a:pt x="37614" y="3618012"/>
                          <a:pt x="-28128" y="3519129"/>
                          <a:pt x="0" y="3214469"/>
                        </a:cubicBezTo>
                        <a:cubicBezTo>
                          <a:pt x="28128" y="2909809"/>
                          <a:pt x="20752" y="2887116"/>
                          <a:pt x="0" y="2599527"/>
                        </a:cubicBezTo>
                        <a:cubicBezTo>
                          <a:pt x="-20752" y="2311938"/>
                          <a:pt x="-23269" y="2180831"/>
                          <a:pt x="0" y="1816874"/>
                        </a:cubicBezTo>
                        <a:cubicBezTo>
                          <a:pt x="23269" y="1452917"/>
                          <a:pt x="15218" y="1441230"/>
                          <a:pt x="0" y="1285788"/>
                        </a:cubicBezTo>
                        <a:cubicBezTo>
                          <a:pt x="-15218" y="1130346"/>
                          <a:pt x="36978" y="468039"/>
                          <a:pt x="0" y="0"/>
                        </a:cubicBezTo>
                        <a:close/>
                      </a:path>
                      <a:path w="27432" h="8385571" stroke="0" extrusionOk="0">
                        <a:moveTo>
                          <a:pt x="0" y="0"/>
                        </a:moveTo>
                        <a:cubicBezTo>
                          <a:pt x="6665" y="1306"/>
                          <a:pt x="15136" y="257"/>
                          <a:pt x="27432" y="0"/>
                        </a:cubicBezTo>
                        <a:cubicBezTo>
                          <a:pt x="50285" y="165299"/>
                          <a:pt x="12757" y="427555"/>
                          <a:pt x="27432" y="698798"/>
                        </a:cubicBezTo>
                        <a:cubicBezTo>
                          <a:pt x="42107" y="970041"/>
                          <a:pt x="28824" y="1226199"/>
                          <a:pt x="27432" y="1397595"/>
                        </a:cubicBezTo>
                        <a:cubicBezTo>
                          <a:pt x="26040" y="1568991"/>
                          <a:pt x="37377" y="1834498"/>
                          <a:pt x="27432" y="2180248"/>
                        </a:cubicBezTo>
                        <a:cubicBezTo>
                          <a:pt x="17487" y="2525998"/>
                          <a:pt x="49768" y="2451590"/>
                          <a:pt x="27432" y="2711335"/>
                        </a:cubicBezTo>
                        <a:cubicBezTo>
                          <a:pt x="5096" y="2971080"/>
                          <a:pt x="63163" y="3174430"/>
                          <a:pt x="27432" y="3493988"/>
                        </a:cubicBezTo>
                        <a:cubicBezTo>
                          <a:pt x="-8299" y="3813546"/>
                          <a:pt x="55483" y="4186811"/>
                          <a:pt x="27432" y="4360497"/>
                        </a:cubicBezTo>
                        <a:cubicBezTo>
                          <a:pt x="-619" y="4534183"/>
                          <a:pt x="7974" y="4709969"/>
                          <a:pt x="27432" y="5059295"/>
                        </a:cubicBezTo>
                        <a:cubicBezTo>
                          <a:pt x="46890" y="5408621"/>
                          <a:pt x="-7157" y="5526851"/>
                          <a:pt x="27432" y="5758092"/>
                        </a:cubicBezTo>
                        <a:cubicBezTo>
                          <a:pt x="62021" y="5989333"/>
                          <a:pt x="44642" y="6191514"/>
                          <a:pt x="27432" y="6373034"/>
                        </a:cubicBezTo>
                        <a:cubicBezTo>
                          <a:pt x="10222" y="6554554"/>
                          <a:pt x="26177" y="6786694"/>
                          <a:pt x="27432" y="6987976"/>
                        </a:cubicBezTo>
                        <a:cubicBezTo>
                          <a:pt x="28687" y="7189258"/>
                          <a:pt x="56526" y="7488127"/>
                          <a:pt x="27432" y="7770629"/>
                        </a:cubicBezTo>
                        <a:cubicBezTo>
                          <a:pt x="-1662" y="8053131"/>
                          <a:pt x="-2257" y="8194797"/>
                          <a:pt x="27432" y="8385571"/>
                        </a:cubicBezTo>
                        <a:cubicBezTo>
                          <a:pt x="21511" y="8386050"/>
                          <a:pt x="6920" y="8384336"/>
                          <a:pt x="0" y="8385571"/>
                        </a:cubicBezTo>
                        <a:cubicBezTo>
                          <a:pt x="-21816" y="8200889"/>
                          <a:pt x="-14926" y="7924873"/>
                          <a:pt x="0" y="7602918"/>
                        </a:cubicBezTo>
                        <a:cubicBezTo>
                          <a:pt x="14926" y="7280963"/>
                          <a:pt x="8602" y="7253360"/>
                          <a:pt x="0" y="6987976"/>
                        </a:cubicBezTo>
                        <a:cubicBezTo>
                          <a:pt x="-8602" y="6722592"/>
                          <a:pt x="4000" y="6636133"/>
                          <a:pt x="0" y="6373034"/>
                        </a:cubicBezTo>
                        <a:cubicBezTo>
                          <a:pt x="-4000" y="6109935"/>
                          <a:pt x="-25513" y="6045095"/>
                          <a:pt x="0" y="5758092"/>
                        </a:cubicBezTo>
                        <a:cubicBezTo>
                          <a:pt x="25513" y="5471089"/>
                          <a:pt x="-7551" y="5476090"/>
                          <a:pt x="0" y="5310862"/>
                        </a:cubicBezTo>
                        <a:cubicBezTo>
                          <a:pt x="7551" y="5145634"/>
                          <a:pt x="19639" y="4748803"/>
                          <a:pt x="0" y="4444353"/>
                        </a:cubicBezTo>
                        <a:cubicBezTo>
                          <a:pt x="-19639" y="4139903"/>
                          <a:pt x="-7248" y="3849816"/>
                          <a:pt x="0" y="3577844"/>
                        </a:cubicBezTo>
                        <a:cubicBezTo>
                          <a:pt x="7248" y="3305872"/>
                          <a:pt x="-365" y="3060120"/>
                          <a:pt x="0" y="2711335"/>
                        </a:cubicBezTo>
                        <a:cubicBezTo>
                          <a:pt x="365" y="2362550"/>
                          <a:pt x="-4208" y="2305604"/>
                          <a:pt x="0" y="2180248"/>
                        </a:cubicBezTo>
                        <a:cubicBezTo>
                          <a:pt x="4208" y="2054892"/>
                          <a:pt x="5759" y="1620935"/>
                          <a:pt x="0" y="1313739"/>
                        </a:cubicBezTo>
                        <a:cubicBezTo>
                          <a:pt x="-5759" y="1006543"/>
                          <a:pt x="-6559" y="912821"/>
                          <a:pt x="0" y="698798"/>
                        </a:cubicBezTo>
                        <a:cubicBezTo>
                          <a:pt x="6559" y="484775"/>
                          <a:pt x="-33287" y="21671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48E186-B335-C870-88E5-570669BAE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444" y="1273009"/>
            <a:ext cx="10341864" cy="521723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81444" y="7197865"/>
            <a:ext cx="10341864" cy="21427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3300"/>
              <a:t>Fuente:</a:t>
            </a:r>
            <a:r>
              <a:rPr lang="en-US" sz="3300" spc="-98"/>
              <a:t> </a:t>
            </a:r>
            <a:r>
              <a:rPr lang="en-US" sz="3300" spc="-83"/>
              <a:t>DNP,</a:t>
            </a:r>
            <a:r>
              <a:rPr lang="en-US" sz="3300" spc="-53"/>
              <a:t> </a:t>
            </a:r>
            <a:r>
              <a:rPr lang="en-US" sz="3300" spc="-30"/>
              <a:t>SisPT</a:t>
            </a:r>
            <a:endParaRPr lang="en-US" sz="3300"/>
          </a:p>
        </p:txBody>
      </p:sp>
    </p:spTree>
    <p:extLst>
      <p:ext uri="{BB962C8B-B14F-4D97-AF65-F5344CB8AC3E}">
        <p14:creationId xmlns:p14="http://schemas.microsoft.com/office/powerpoint/2010/main" val="17115307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6404" y="961234"/>
            <a:ext cx="5129784" cy="8374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9050" algn="l">
              <a:lnSpc>
                <a:spcPct val="90000"/>
              </a:lnSpc>
            </a:pPr>
            <a:r>
              <a:rPr lang="en-US" sz="5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Territorialización del PDN 2022 - 2026</a:t>
            </a:r>
            <a:endParaRPr lang="en-US" sz="5700" kern="1200" spc="-15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00800" y="946404"/>
            <a:ext cx="27432" cy="8385571"/>
          </a:xfrm>
          <a:custGeom>
            <a:avLst/>
            <a:gdLst>
              <a:gd name="connsiteX0" fmla="*/ 0 w 27432"/>
              <a:gd name="connsiteY0" fmla="*/ 0 h 8385571"/>
              <a:gd name="connsiteX1" fmla="*/ 27432 w 27432"/>
              <a:gd name="connsiteY1" fmla="*/ 0 h 8385571"/>
              <a:gd name="connsiteX2" fmla="*/ 27432 w 27432"/>
              <a:gd name="connsiteY2" fmla="*/ 782653 h 8385571"/>
              <a:gd name="connsiteX3" fmla="*/ 27432 w 27432"/>
              <a:gd name="connsiteY3" fmla="*/ 1313739 h 8385571"/>
              <a:gd name="connsiteX4" fmla="*/ 27432 w 27432"/>
              <a:gd name="connsiteY4" fmla="*/ 2012537 h 8385571"/>
              <a:gd name="connsiteX5" fmla="*/ 27432 w 27432"/>
              <a:gd name="connsiteY5" fmla="*/ 2459767 h 8385571"/>
              <a:gd name="connsiteX6" fmla="*/ 27432 w 27432"/>
              <a:gd name="connsiteY6" fmla="*/ 3074709 h 8385571"/>
              <a:gd name="connsiteX7" fmla="*/ 27432 w 27432"/>
              <a:gd name="connsiteY7" fmla="*/ 3605796 h 8385571"/>
              <a:gd name="connsiteX8" fmla="*/ 27432 w 27432"/>
              <a:gd name="connsiteY8" fmla="*/ 4220737 h 8385571"/>
              <a:gd name="connsiteX9" fmla="*/ 27432 w 27432"/>
              <a:gd name="connsiteY9" fmla="*/ 4751824 h 8385571"/>
              <a:gd name="connsiteX10" fmla="*/ 27432 w 27432"/>
              <a:gd name="connsiteY10" fmla="*/ 5199054 h 8385571"/>
              <a:gd name="connsiteX11" fmla="*/ 27432 w 27432"/>
              <a:gd name="connsiteY11" fmla="*/ 5981707 h 8385571"/>
              <a:gd name="connsiteX12" fmla="*/ 27432 w 27432"/>
              <a:gd name="connsiteY12" fmla="*/ 6596649 h 8385571"/>
              <a:gd name="connsiteX13" fmla="*/ 27432 w 27432"/>
              <a:gd name="connsiteY13" fmla="*/ 7379302 h 8385571"/>
              <a:gd name="connsiteX14" fmla="*/ 27432 w 27432"/>
              <a:gd name="connsiteY14" fmla="*/ 8385571 h 8385571"/>
              <a:gd name="connsiteX15" fmla="*/ 0 w 27432"/>
              <a:gd name="connsiteY15" fmla="*/ 8385571 h 8385571"/>
              <a:gd name="connsiteX16" fmla="*/ 0 w 27432"/>
              <a:gd name="connsiteY16" fmla="*/ 7686773 h 8385571"/>
              <a:gd name="connsiteX17" fmla="*/ 0 w 27432"/>
              <a:gd name="connsiteY17" fmla="*/ 7155687 h 8385571"/>
              <a:gd name="connsiteX18" fmla="*/ 0 w 27432"/>
              <a:gd name="connsiteY18" fmla="*/ 6373034 h 8385571"/>
              <a:gd name="connsiteX19" fmla="*/ 0 w 27432"/>
              <a:gd name="connsiteY19" fmla="*/ 5841948 h 8385571"/>
              <a:gd name="connsiteX20" fmla="*/ 0 w 27432"/>
              <a:gd name="connsiteY20" fmla="*/ 5227006 h 8385571"/>
              <a:gd name="connsiteX21" fmla="*/ 0 w 27432"/>
              <a:gd name="connsiteY21" fmla="*/ 4695920 h 8385571"/>
              <a:gd name="connsiteX22" fmla="*/ 0 w 27432"/>
              <a:gd name="connsiteY22" fmla="*/ 3913266 h 8385571"/>
              <a:gd name="connsiteX23" fmla="*/ 0 w 27432"/>
              <a:gd name="connsiteY23" fmla="*/ 3214469 h 8385571"/>
              <a:gd name="connsiteX24" fmla="*/ 0 w 27432"/>
              <a:gd name="connsiteY24" fmla="*/ 2599527 h 8385571"/>
              <a:gd name="connsiteX25" fmla="*/ 0 w 27432"/>
              <a:gd name="connsiteY25" fmla="*/ 1816874 h 8385571"/>
              <a:gd name="connsiteX26" fmla="*/ 0 w 27432"/>
              <a:gd name="connsiteY26" fmla="*/ 1285788 h 8385571"/>
              <a:gd name="connsiteX27" fmla="*/ 0 w 27432"/>
              <a:gd name="connsiteY27" fmla="*/ 0 h 8385571"/>
              <a:gd name="connsiteX0" fmla="*/ 0 w 27432"/>
              <a:gd name="connsiteY0" fmla="*/ 0 h 8385571"/>
              <a:gd name="connsiteX1" fmla="*/ 27432 w 27432"/>
              <a:gd name="connsiteY1" fmla="*/ 0 h 8385571"/>
              <a:gd name="connsiteX2" fmla="*/ 27432 w 27432"/>
              <a:gd name="connsiteY2" fmla="*/ 698798 h 8385571"/>
              <a:gd name="connsiteX3" fmla="*/ 27432 w 27432"/>
              <a:gd name="connsiteY3" fmla="*/ 1397595 h 8385571"/>
              <a:gd name="connsiteX4" fmla="*/ 27432 w 27432"/>
              <a:gd name="connsiteY4" fmla="*/ 2180248 h 8385571"/>
              <a:gd name="connsiteX5" fmla="*/ 27432 w 27432"/>
              <a:gd name="connsiteY5" fmla="*/ 2711335 h 8385571"/>
              <a:gd name="connsiteX6" fmla="*/ 27432 w 27432"/>
              <a:gd name="connsiteY6" fmla="*/ 3493988 h 8385571"/>
              <a:gd name="connsiteX7" fmla="*/ 27432 w 27432"/>
              <a:gd name="connsiteY7" fmla="*/ 4360497 h 8385571"/>
              <a:gd name="connsiteX8" fmla="*/ 27432 w 27432"/>
              <a:gd name="connsiteY8" fmla="*/ 5059295 h 8385571"/>
              <a:gd name="connsiteX9" fmla="*/ 27432 w 27432"/>
              <a:gd name="connsiteY9" fmla="*/ 5758092 h 8385571"/>
              <a:gd name="connsiteX10" fmla="*/ 27432 w 27432"/>
              <a:gd name="connsiteY10" fmla="*/ 6373034 h 8385571"/>
              <a:gd name="connsiteX11" fmla="*/ 27432 w 27432"/>
              <a:gd name="connsiteY11" fmla="*/ 6987976 h 8385571"/>
              <a:gd name="connsiteX12" fmla="*/ 27432 w 27432"/>
              <a:gd name="connsiteY12" fmla="*/ 7770629 h 8385571"/>
              <a:gd name="connsiteX13" fmla="*/ 27432 w 27432"/>
              <a:gd name="connsiteY13" fmla="*/ 8385571 h 8385571"/>
              <a:gd name="connsiteX14" fmla="*/ 0 w 27432"/>
              <a:gd name="connsiteY14" fmla="*/ 8385571 h 8385571"/>
              <a:gd name="connsiteX15" fmla="*/ 0 w 27432"/>
              <a:gd name="connsiteY15" fmla="*/ 7602918 h 8385571"/>
              <a:gd name="connsiteX16" fmla="*/ 0 w 27432"/>
              <a:gd name="connsiteY16" fmla="*/ 6987976 h 8385571"/>
              <a:gd name="connsiteX17" fmla="*/ 0 w 27432"/>
              <a:gd name="connsiteY17" fmla="*/ 6373034 h 8385571"/>
              <a:gd name="connsiteX18" fmla="*/ 0 w 27432"/>
              <a:gd name="connsiteY18" fmla="*/ 5758092 h 8385571"/>
              <a:gd name="connsiteX19" fmla="*/ 0 w 27432"/>
              <a:gd name="connsiteY19" fmla="*/ 5310862 h 8385571"/>
              <a:gd name="connsiteX20" fmla="*/ 0 w 27432"/>
              <a:gd name="connsiteY20" fmla="*/ 4444353 h 8385571"/>
              <a:gd name="connsiteX21" fmla="*/ 0 w 27432"/>
              <a:gd name="connsiteY21" fmla="*/ 3577844 h 8385571"/>
              <a:gd name="connsiteX22" fmla="*/ 0 w 27432"/>
              <a:gd name="connsiteY22" fmla="*/ 2711335 h 8385571"/>
              <a:gd name="connsiteX23" fmla="*/ 0 w 27432"/>
              <a:gd name="connsiteY23" fmla="*/ 2180248 h 8385571"/>
              <a:gd name="connsiteX24" fmla="*/ 0 w 27432"/>
              <a:gd name="connsiteY24" fmla="*/ 1313739 h 8385571"/>
              <a:gd name="connsiteX25" fmla="*/ 0 w 27432"/>
              <a:gd name="connsiteY25" fmla="*/ 698798 h 8385571"/>
              <a:gd name="connsiteX26" fmla="*/ 0 w 27432"/>
              <a:gd name="connsiteY26" fmla="*/ 0 h 8385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7432" h="8385571" fill="none" extrusionOk="0">
                <a:moveTo>
                  <a:pt x="0" y="0"/>
                </a:moveTo>
                <a:cubicBezTo>
                  <a:pt x="7716" y="-895"/>
                  <a:pt x="19287" y="-1438"/>
                  <a:pt x="27432" y="0"/>
                </a:cubicBezTo>
                <a:cubicBezTo>
                  <a:pt x="-17828" y="348069"/>
                  <a:pt x="2238" y="400810"/>
                  <a:pt x="27432" y="782653"/>
                </a:cubicBezTo>
                <a:cubicBezTo>
                  <a:pt x="60803" y="1162799"/>
                  <a:pt x="39328" y="1204429"/>
                  <a:pt x="27432" y="1313739"/>
                </a:cubicBezTo>
                <a:cubicBezTo>
                  <a:pt x="28128" y="1388570"/>
                  <a:pt x="49045" y="1735602"/>
                  <a:pt x="27432" y="2012537"/>
                </a:cubicBezTo>
                <a:cubicBezTo>
                  <a:pt x="-5512" y="2247168"/>
                  <a:pt x="32360" y="2271510"/>
                  <a:pt x="27432" y="2459767"/>
                </a:cubicBezTo>
                <a:cubicBezTo>
                  <a:pt x="-4721" y="2610808"/>
                  <a:pt x="56558" y="2882445"/>
                  <a:pt x="27432" y="3074709"/>
                </a:cubicBezTo>
                <a:cubicBezTo>
                  <a:pt x="35628" y="3280290"/>
                  <a:pt x="34356" y="3434603"/>
                  <a:pt x="27432" y="3605796"/>
                </a:cubicBezTo>
                <a:cubicBezTo>
                  <a:pt x="24847" y="3805586"/>
                  <a:pt x="23940" y="4045281"/>
                  <a:pt x="27432" y="4220737"/>
                </a:cubicBezTo>
                <a:cubicBezTo>
                  <a:pt x="22578" y="4443338"/>
                  <a:pt x="21393" y="4519722"/>
                  <a:pt x="27432" y="4751824"/>
                </a:cubicBezTo>
                <a:cubicBezTo>
                  <a:pt x="39141" y="4987724"/>
                  <a:pt x="41044" y="4996511"/>
                  <a:pt x="27432" y="5199054"/>
                </a:cubicBezTo>
                <a:cubicBezTo>
                  <a:pt x="12341" y="5395350"/>
                  <a:pt x="57675" y="5761927"/>
                  <a:pt x="27432" y="5981707"/>
                </a:cubicBezTo>
                <a:cubicBezTo>
                  <a:pt x="-14780" y="6237248"/>
                  <a:pt x="29235" y="6373115"/>
                  <a:pt x="27432" y="6596649"/>
                </a:cubicBezTo>
                <a:cubicBezTo>
                  <a:pt x="19709" y="6802363"/>
                  <a:pt x="40017" y="7216080"/>
                  <a:pt x="27432" y="7379302"/>
                </a:cubicBezTo>
                <a:cubicBezTo>
                  <a:pt x="36089" y="7547914"/>
                  <a:pt x="43261" y="8085746"/>
                  <a:pt x="27432" y="8385571"/>
                </a:cubicBezTo>
                <a:cubicBezTo>
                  <a:pt x="15830" y="8383923"/>
                  <a:pt x="7215" y="8385869"/>
                  <a:pt x="0" y="8385571"/>
                </a:cubicBezTo>
                <a:cubicBezTo>
                  <a:pt x="-3878" y="8192616"/>
                  <a:pt x="-38742" y="7836996"/>
                  <a:pt x="0" y="7686773"/>
                </a:cubicBezTo>
                <a:cubicBezTo>
                  <a:pt x="6890" y="7529932"/>
                  <a:pt x="1682" y="7267645"/>
                  <a:pt x="0" y="7155687"/>
                </a:cubicBezTo>
                <a:cubicBezTo>
                  <a:pt x="-64096" y="7031864"/>
                  <a:pt x="73295" y="6633091"/>
                  <a:pt x="0" y="6373034"/>
                </a:cubicBezTo>
                <a:cubicBezTo>
                  <a:pt x="-47205" y="6106219"/>
                  <a:pt x="12898" y="6076696"/>
                  <a:pt x="0" y="5841948"/>
                </a:cubicBezTo>
                <a:cubicBezTo>
                  <a:pt x="-36210" y="5630496"/>
                  <a:pt x="-25463" y="5388784"/>
                  <a:pt x="0" y="5227006"/>
                </a:cubicBezTo>
                <a:cubicBezTo>
                  <a:pt x="-4649" y="5027263"/>
                  <a:pt x="4826" y="4836966"/>
                  <a:pt x="0" y="4695920"/>
                </a:cubicBezTo>
                <a:cubicBezTo>
                  <a:pt x="-26137" y="4577390"/>
                  <a:pt x="-82580" y="4191226"/>
                  <a:pt x="0" y="3913266"/>
                </a:cubicBezTo>
                <a:cubicBezTo>
                  <a:pt x="16315" y="3634889"/>
                  <a:pt x="-39360" y="3503095"/>
                  <a:pt x="0" y="3214469"/>
                </a:cubicBezTo>
                <a:cubicBezTo>
                  <a:pt x="24330" y="2908091"/>
                  <a:pt x="20437" y="2888381"/>
                  <a:pt x="0" y="2599527"/>
                </a:cubicBezTo>
                <a:cubicBezTo>
                  <a:pt x="-46439" y="2325029"/>
                  <a:pt x="-27497" y="2178566"/>
                  <a:pt x="0" y="1816874"/>
                </a:cubicBezTo>
                <a:cubicBezTo>
                  <a:pt x="22400" y="1455534"/>
                  <a:pt x="14058" y="1441401"/>
                  <a:pt x="0" y="1285788"/>
                </a:cubicBezTo>
                <a:cubicBezTo>
                  <a:pt x="6253" y="1089326"/>
                  <a:pt x="47252" y="479096"/>
                  <a:pt x="0" y="0"/>
                </a:cubicBezTo>
                <a:close/>
              </a:path>
              <a:path w="27432" h="8385571" stroke="0" extrusionOk="0">
                <a:moveTo>
                  <a:pt x="0" y="0"/>
                </a:moveTo>
                <a:cubicBezTo>
                  <a:pt x="7083" y="1361"/>
                  <a:pt x="14241" y="-309"/>
                  <a:pt x="27432" y="0"/>
                </a:cubicBezTo>
                <a:cubicBezTo>
                  <a:pt x="1631" y="123947"/>
                  <a:pt x="12503" y="445827"/>
                  <a:pt x="27432" y="698798"/>
                </a:cubicBezTo>
                <a:cubicBezTo>
                  <a:pt x="66561" y="969287"/>
                  <a:pt x="16529" y="1226992"/>
                  <a:pt x="27432" y="1397595"/>
                </a:cubicBezTo>
                <a:cubicBezTo>
                  <a:pt x="60067" y="1549640"/>
                  <a:pt x="25878" y="1835984"/>
                  <a:pt x="27432" y="2180248"/>
                </a:cubicBezTo>
                <a:cubicBezTo>
                  <a:pt x="18981" y="2529347"/>
                  <a:pt x="34451" y="2447303"/>
                  <a:pt x="27432" y="2711335"/>
                </a:cubicBezTo>
                <a:cubicBezTo>
                  <a:pt x="27428" y="2962073"/>
                  <a:pt x="42092" y="3158673"/>
                  <a:pt x="27432" y="3493988"/>
                </a:cubicBezTo>
                <a:cubicBezTo>
                  <a:pt x="-32845" y="3840696"/>
                  <a:pt x="65820" y="4204072"/>
                  <a:pt x="27432" y="4360497"/>
                </a:cubicBezTo>
                <a:cubicBezTo>
                  <a:pt x="6136" y="4503350"/>
                  <a:pt x="-11234" y="4735902"/>
                  <a:pt x="27432" y="5059295"/>
                </a:cubicBezTo>
                <a:cubicBezTo>
                  <a:pt x="30405" y="5382700"/>
                  <a:pt x="10180" y="5530909"/>
                  <a:pt x="27432" y="5758092"/>
                </a:cubicBezTo>
                <a:cubicBezTo>
                  <a:pt x="69020" y="6009683"/>
                  <a:pt x="76358" y="6191725"/>
                  <a:pt x="27432" y="6373034"/>
                </a:cubicBezTo>
                <a:cubicBezTo>
                  <a:pt x="35948" y="6536031"/>
                  <a:pt x="54232" y="6758848"/>
                  <a:pt x="27432" y="6987976"/>
                </a:cubicBezTo>
                <a:cubicBezTo>
                  <a:pt x="36294" y="7176800"/>
                  <a:pt x="51179" y="7544168"/>
                  <a:pt x="27432" y="7770629"/>
                </a:cubicBezTo>
                <a:cubicBezTo>
                  <a:pt x="10717" y="8056096"/>
                  <a:pt x="-21136" y="8214498"/>
                  <a:pt x="27432" y="8385571"/>
                </a:cubicBezTo>
                <a:cubicBezTo>
                  <a:pt x="20948" y="8386290"/>
                  <a:pt x="7096" y="8383852"/>
                  <a:pt x="0" y="8385571"/>
                </a:cubicBezTo>
                <a:cubicBezTo>
                  <a:pt x="-33379" y="8192747"/>
                  <a:pt x="10917" y="7941277"/>
                  <a:pt x="0" y="7602918"/>
                </a:cubicBezTo>
                <a:cubicBezTo>
                  <a:pt x="18665" y="7284993"/>
                  <a:pt x="12769" y="7253182"/>
                  <a:pt x="0" y="6987976"/>
                </a:cubicBezTo>
                <a:cubicBezTo>
                  <a:pt x="-8308" y="6717391"/>
                  <a:pt x="3146" y="6638116"/>
                  <a:pt x="0" y="6373034"/>
                </a:cubicBezTo>
                <a:cubicBezTo>
                  <a:pt x="-3060" y="6095548"/>
                  <a:pt x="-35521" y="6053792"/>
                  <a:pt x="0" y="5758092"/>
                </a:cubicBezTo>
                <a:cubicBezTo>
                  <a:pt x="18030" y="5470802"/>
                  <a:pt x="-6453" y="5480709"/>
                  <a:pt x="0" y="5310862"/>
                </a:cubicBezTo>
                <a:cubicBezTo>
                  <a:pt x="-15120" y="5123673"/>
                  <a:pt x="-21074" y="4729197"/>
                  <a:pt x="0" y="4444353"/>
                </a:cubicBezTo>
                <a:cubicBezTo>
                  <a:pt x="-53222" y="4136323"/>
                  <a:pt x="-37575" y="3880282"/>
                  <a:pt x="0" y="3577844"/>
                </a:cubicBezTo>
                <a:cubicBezTo>
                  <a:pt x="4043" y="3317408"/>
                  <a:pt x="-32045" y="3065239"/>
                  <a:pt x="0" y="2711335"/>
                </a:cubicBezTo>
                <a:cubicBezTo>
                  <a:pt x="4021" y="2351216"/>
                  <a:pt x="-886" y="2313443"/>
                  <a:pt x="0" y="2180248"/>
                </a:cubicBezTo>
                <a:cubicBezTo>
                  <a:pt x="-10713" y="2032951"/>
                  <a:pt x="11738" y="1624973"/>
                  <a:pt x="0" y="1313739"/>
                </a:cubicBezTo>
                <a:cubicBezTo>
                  <a:pt x="-5866" y="986131"/>
                  <a:pt x="8101" y="915443"/>
                  <a:pt x="0" y="698798"/>
                </a:cubicBezTo>
                <a:cubicBezTo>
                  <a:pt x="60001" y="474308"/>
                  <a:pt x="-29077" y="220693"/>
                  <a:pt x="0" y="0"/>
                </a:cubicBezTo>
                <a:close/>
              </a:path>
              <a:path w="27432" h="8385571" fill="none" stroke="0" extrusionOk="0">
                <a:moveTo>
                  <a:pt x="0" y="0"/>
                </a:moveTo>
                <a:cubicBezTo>
                  <a:pt x="7190" y="56"/>
                  <a:pt x="18488" y="-244"/>
                  <a:pt x="27432" y="0"/>
                </a:cubicBezTo>
                <a:cubicBezTo>
                  <a:pt x="-5764" y="336675"/>
                  <a:pt x="-1132" y="415975"/>
                  <a:pt x="27432" y="782653"/>
                </a:cubicBezTo>
                <a:cubicBezTo>
                  <a:pt x="54628" y="1156853"/>
                  <a:pt x="27475" y="1207941"/>
                  <a:pt x="27432" y="1313739"/>
                </a:cubicBezTo>
                <a:cubicBezTo>
                  <a:pt x="18081" y="1421346"/>
                  <a:pt x="13794" y="1779654"/>
                  <a:pt x="27432" y="2012537"/>
                </a:cubicBezTo>
                <a:cubicBezTo>
                  <a:pt x="6438" y="2246670"/>
                  <a:pt x="33759" y="2280545"/>
                  <a:pt x="27432" y="2459767"/>
                </a:cubicBezTo>
                <a:cubicBezTo>
                  <a:pt x="38672" y="2622747"/>
                  <a:pt x="19921" y="2846497"/>
                  <a:pt x="27432" y="3074709"/>
                </a:cubicBezTo>
                <a:cubicBezTo>
                  <a:pt x="28439" y="3281383"/>
                  <a:pt x="17764" y="3432144"/>
                  <a:pt x="27432" y="3605796"/>
                </a:cubicBezTo>
                <a:cubicBezTo>
                  <a:pt x="-7081" y="3767497"/>
                  <a:pt x="25511" y="3958053"/>
                  <a:pt x="27432" y="4220737"/>
                </a:cubicBezTo>
                <a:cubicBezTo>
                  <a:pt x="21278" y="4421560"/>
                  <a:pt x="24232" y="4521670"/>
                  <a:pt x="27432" y="4751824"/>
                </a:cubicBezTo>
                <a:cubicBezTo>
                  <a:pt x="37167" y="4987114"/>
                  <a:pt x="44285" y="4995889"/>
                  <a:pt x="27432" y="5199054"/>
                </a:cubicBezTo>
                <a:cubicBezTo>
                  <a:pt x="16561" y="5425069"/>
                  <a:pt x="28777" y="5736336"/>
                  <a:pt x="27432" y="5981707"/>
                </a:cubicBezTo>
                <a:cubicBezTo>
                  <a:pt x="6411" y="6219575"/>
                  <a:pt x="47759" y="6356578"/>
                  <a:pt x="27432" y="6596649"/>
                </a:cubicBezTo>
                <a:cubicBezTo>
                  <a:pt x="38413" y="6813532"/>
                  <a:pt x="44428" y="7193061"/>
                  <a:pt x="27432" y="7379302"/>
                </a:cubicBezTo>
                <a:cubicBezTo>
                  <a:pt x="30186" y="7545275"/>
                  <a:pt x="442" y="8110345"/>
                  <a:pt x="27432" y="8385571"/>
                </a:cubicBezTo>
                <a:cubicBezTo>
                  <a:pt x="14509" y="8385967"/>
                  <a:pt x="9680" y="8385366"/>
                  <a:pt x="0" y="8385571"/>
                </a:cubicBezTo>
                <a:cubicBezTo>
                  <a:pt x="-15604" y="8193027"/>
                  <a:pt x="3739" y="7851735"/>
                  <a:pt x="0" y="7686773"/>
                </a:cubicBezTo>
                <a:cubicBezTo>
                  <a:pt x="9440" y="7517004"/>
                  <a:pt x="29245" y="7270953"/>
                  <a:pt x="0" y="7155687"/>
                </a:cubicBezTo>
                <a:cubicBezTo>
                  <a:pt x="12534" y="7046799"/>
                  <a:pt x="52963" y="6630032"/>
                  <a:pt x="0" y="6373034"/>
                </a:cubicBezTo>
                <a:cubicBezTo>
                  <a:pt x="-39210" y="6106065"/>
                  <a:pt x="11837" y="6071765"/>
                  <a:pt x="0" y="5841948"/>
                </a:cubicBezTo>
                <a:cubicBezTo>
                  <a:pt x="-3572" y="5614054"/>
                  <a:pt x="-27369" y="5380739"/>
                  <a:pt x="0" y="5227006"/>
                </a:cubicBezTo>
                <a:cubicBezTo>
                  <a:pt x="29129" y="5050920"/>
                  <a:pt x="-4061" y="4827268"/>
                  <a:pt x="0" y="4695920"/>
                </a:cubicBezTo>
                <a:cubicBezTo>
                  <a:pt x="-47492" y="4620945"/>
                  <a:pt x="-51791" y="4188997"/>
                  <a:pt x="0" y="3913266"/>
                </a:cubicBezTo>
                <a:cubicBezTo>
                  <a:pt x="35829" y="3615149"/>
                  <a:pt x="-31595" y="3519387"/>
                  <a:pt x="0" y="3214469"/>
                </a:cubicBezTo>
                <a:cubicBezTo>
                  <a:pt x="23453" y="2908747"/>
                  <a:pt x="21045" y="2884522"/>
                  <a:pt x="0" y="2599527"/>
                </a:cubicBezTo>
                <a:cubicBezTo>
                  <a:pt x="3649" y="2294308"/>
                  <a:pt x="-26636" y="2190726"/>
                  <a:pt x="0" y="1816874"/>
                </a:cubicBezTo>
                <a:cubicBezTo>
                  <a:pt x="24215" y="1454359"/>
                  <a:pt x="13011" y="1442522"/>
                  <a:pt x="0" y="1285788"/>
                </a:cubicBezTo>
                <a:cubicBezTo>
                  <a:pt x="-59449" y="1127191"/>
                  <a:pt x="22383" y="42199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custGeom>
                    <a:avLst/>
                    <a:gdLst>
                      <a:gd name="connsiteX0" fmla="*/ 0 w 27432"/>
                      <a:gd name="connsiteY0" fmla="*/ 0 h 8385571"/>
                      <a:gd name="connsiteX1" fmla="*/ 27432 w 27432"/>
                      <a:gd name="connsiteY1" fmla="*/ 0 h 8385571"/>
                      <a:gd name="connsiteX2" fmla="*/ 27432 w 27432"/>
                      <a:gd name="connsiteY2" fmla="*/ 782653 h 8385571"/>
                      <a:gd name="connsiteX3" fmla="*/ 27432 w 27432"/>
                      <a:gd name="connsiteY3" fmla="*/ 1313739 h 8385571"/>
                      <a:gd name="connsiteX4" fmla="*/ 27432 w 27432"/>
                      <a:gd name="connsiteY4" fmla="*/ 2012537 h 8385571"/>
                      <a:gd name="connsiteX5" fmla="*/ 27432 w 27432"/>
                      <a:gd name="connsiteY5" fmla="*/ 2459767 h 8385571"/>
                      <a:gd name="connsiteX6" fmla="*/ 27432 w 27432"/>
                      <a:gd name="connsiteY6" fmla="*/ 3074709 h 8385571"/>
                      <a:gd name="connsiteX7" fmla="*/ 27432 w 27432"/>
                      <a:gd name="connsiteY7" fmla="*/ 3605796 h 8385571"/>
                      <a:gd name="connsiteX8" fmla="*/ 27432 w 27432"/>
                      <a:gd name="connsiteY8" fmla="*/ 4220737 h 8385571"/>
                      <a:gd name="connsiteX9" fmla="*/ 27432 w 27432"/>
                      <a:gd name="connsiteY9" fmla="*/ 4751824 h 8385571"/>
                      <a:gd name="connsiteX10" fmla="*/ 27432 w 27432"/>
                      <a:gd name="connsiteY10" fmla="*/ 5199054 h 8385571"/>
                      <a:gd name="connsiteX11" fmla="*/ 27432 w 27432"/>
                      <a:gd name="connsiteY11" fmla="*/ 5981707 h 8385571"/>
                      <a:gd name="connsiteX12" fmla="*/ 27432 w 27432"/>
                      <a:gd name="connsiteY12" fmla="*/ 6596649 h 8385571"/>
                      <a:gd name="connsiteX13" fmla="*/ 27432 w 27432"/>
                      <a:gd name="connsiteY13" fmla="*/ 7379302 h 8385571"/>
                      <a:gd name="connsiteX14" fmla="*/ 27432 w 27432"/>
                      <a:gd name="connsiteY14" fmla="*/ 8385571 h 8385571"/>
                      <a:gd name="connsiteX15" fmla="*/ 0 w 27432"/>
                      <a:gd name="connsiteY15" fmla="*/ 8385571 h 8385571"/>
                      <a:gd name="connsiteX16" fmla="*/ 0 w 27432"/>
                      <a:gd name="connsiteY16" fmla="*/ 7686773 h 8385571"/>
                      <a:gd name="connsiteX17" fmla="*/ 0 w 27432"/>
                      <a:gd name="connsiteY17" fmla="*/ 7155687 h 8385571"/>
                      <a:gd name="connsiteX18" fmla="*/ 0 w 27432"/>
                      <a:gd name="connsiteY18" fmla="*/ 6373034 h 8385571"/>
                      <a:gd name="connsiteX19" fmla="*/ 0 w 27432"/>
                      <a:gd name="connsiteY19" fmla="*/ 5841948 h 8385571"/>
                      <a:gd name="connsiteX20" fmla="*/ 0 w 27432"/>
                      <a:gd name="connsiteY20" fmla="*/ 5227006 h 8385571"/>
                      <a:gd name="connsiteX21" fmla="*/ 0 w 27432"/>
                      <a:gd name="connsiteY21" fmla="*/ 4695920 h 8385571"/>
                      <a:gd name="connsiteX22" fmla="*/ 0 w 27432"/>
                      <a:gd name="connsiteY22" fmla="*/ 3913266 h 8385571"/>
                      <a:gd name="connsiteX23" fmla="*/ 0 w 27432"/>
                      <a:gd name="connsiteY23" fmla="*/ 3214469 h 8385571"/>
                      <a:gd name="connsiteX24" fmla="*/ 0 w 27432"/>
                      <a:gd name="connsiteY24" fmla="*/ 2599527 h 8385571"/>
                      <a:gd name="connsiteX25" fmla="*/ 0 w 27432"/>
                      <a:gd name="connsiteY25" fmla="*/ 1816874 h 8385571"/>
                      <a:gd name="connsiteX26" fmla="*/ 0 w 27432"/>
                      <a:gd name="connsiteY26" fmla="*/ 1285788 h 8385571"/>
                      <a:gd name="connsiteX27" fmla="*/ 0 w 27432"/>
                      <a:gd name="connsiteY27" fmla="*/ 0 h 8385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27432" h="8385571" fill="none" extrusionOk="0">
                        <a:moveTo>
                          <a:pt x="0" y="0"/>
                        </a:moveTo>
                        <a:cubicBezTo>
                          <a:pt x="6445" y="-74"/>
                          <a:pt x="19313" y="-390"/>
                          <a:pt x="27432" y="0"/>
                        </a:cubicBezTo>
                        <a:cubicBezTo>
                          <a:pt x="-4661" y="346694"/>
                          <a:pt x="-1287" y="402533"/>
                          <a:pt x="27432" y="782653"/>
                        </a:cubicBezTo>
                        <a:cubicBezTo>
                          <a:pt x="56151" y="1162773"/>
                          <a:pt x="32971" y="1199138"/>
                          <a:pt x="27432" y="1313739"/>
                        </a:cubicBezTo>
                        <a:cubicBezTo>
                          <a:pt x="21893" y="1428340"/>
                          <a:pt x="53461" y="1776996"/>
                          <a:pt x="27432" y="2012537"/>
                        </a:cubicBezTo>
                        <a:cubicBezTo>
                          <a:pt x="1403" y="2248078"/>
                          <a:pt x="30613" y="2272850"/>
                          <a:pt x="27432" y="2459767"/>
                        </a:cubicBezTo>
                        <a:cubicBezTo>
                          <a:pt x="24252" y="2646684"/>
                          <a:pt x="22872" y="2864522"/>
                          <a:pt x="27432" y="3074709"/>
                        </a:cubicBezTo>
                        <a:cubicBezTo>
                          <a:pt x="31992" y="3284896"/>
                          <a:pt x="16596" y="3424146"/>
                          <a:pt x="27432" y="3605796"/>
                        </a:cubicBezTo>
                        <a:cubicBezTo>
                          <a:pt x="38268" y="3787446"/>
                          <a:pt x="34178" y="4002777"/>
                          <a:pt x="27432" y="4220737"/>
                        </a:cubicBezTo>
                        <a:cubicBezTo>
                          <a:pt x="20686" y="4438697"/>
                          <a:pt x="16367" y="4516592"/>
                          <a:pt x="27432" y="4751824"/>
                        </a:cubicBezTo>
                        <a:cubicBezTo>
                          <a:pt x="38497" y="4987056"/>
                          <a:pt x="42400" y="4996558"/>
                          <a:pt x="27432" y="5199054"/>
                        </a:cubicBezTo>
                        <a:cubicBezTo>
                          <a:pt x="12465" y="5401550"/>
                          <a:pt x="47882" y="5751705"/>
                          <a:pt x="27432" y="5981707"/>
                        </a:cubicBezTo>
                        <a:cubicBezTo>
                          <a:pt x="6982" y="6211709"/>
                          <a:pt x="40904" y="6351693"/>
                          <a:pt x="27432" y="6596649"/>
                        </a:cubicBezTo>
                        <a:cubicBezTo>
                          <a:pt x="13960" y="6841605"/>
                          <a:pt x="32831" y="7196088"/>
                          <a:pt x="27432" y="7379302"/>
                        </a:cubicBezTo>
                        <a:cubicBezTo>
                          <a:pt x="22033" y="7562516"/>
                          <a:pt x="12703" y="8105417"/>
                          <a:pt x="27432" y="8385571"/>
                        </a:cubicBezTo>
                        <a:cubicBezTo>
                          <a:pt x="15079" y="8384479"/>
                          <a:pt x="8384" y="8384820"/>
                          <a:pt x="0" y="8385571"/>
                        </a:cubicBezTo>
                        <a:cubicBezTo>
                          <a:pt x="-9222" y="8184772"/>
                          <a:pt x="-3801" y="7840755"/>
                          <a:pt x="0" y="7686773"/>
                        </a:cubicBezTo>
                        <a:cubicBezTo>
                          <a:pt x="3801" y="7532791"/>
                          <a:pt x="9771" y="7265683"/>
                          <a:pt x="0" y="7155687"/>
                        </a:cubicBezTo>
                        <a:cubicBezTo>
                          <a:pt x="-9771" y="7045691"/>
                          <a:pt x="37823" y="6639323"/>
                          <a:pt x="0" y="6373034"/>
                        </a:cubicBezTo>
                        <a:cubicBezTo>
                          <a:pt x="-37823" y="6106745"/>
                          <a:pt x="7609" y="6070807"/>
                          <a:pt x="0" y="5841948"/>
                        </a:cubicBezTo>
                        <a:cubicBezTo>
                          <a:pt x="-7609" y="5613089"/>
                          <a:pt x="1785" y="5396348"/>
                          <a:pt x="0" y="5227006"/>
                        </a:cubicBezTo>
                        <a:cubicBezTo>
                          <a:pt x="-1785" y="5057664"/>
                          <a:pt x="17374" y="4822375"/>
                          <a:pt x="0" y="4695920"/>
                        </a:cubicBezTo>
                        <a:cubicBezTo>
                          <a:pt x="-17374" y="4569465"/>
                          <a:pt x="-37614" y="4208520"/>
                          <a:pt x="0" y="3913266"/>
                        </a:cubicBezTo>
                        <a:cubicBezTo>
                          <a:pt x="37614" y="3618012"/>
                          <a:pt x="-28128" y="3519129"/>
                          <a:pt x="0" y="3214469"/>
                        </a:cubicBezTo>
                        <a:cubicBezTo>
                          <a:pt x="28128" y="2909809"/>
                          <a:pt x="20752" y="2887116"/>
                          <a:pt x="0" y="2599527"/>
                        </a:cubicBezTo>
                        <a:cubicBezTo>
                          <a:pt x="-20752" y="2311938"/>
                          <a:pt x="-23269" y="2180831"/>
                          <a:pt x="0" y="1816874"/>
                        </a:cubicBezTo>
                        <a:cubicBezTo>
                          <a:pt x="23269" y="1452917"/>
                          <a:pt x="15218" y="1441230"/>
                          <a:pt x="0" y="1285788"/>
                        </a:cubicBezTo>
                        <a:cubicBezTo>
                          <a:pt x="-15218" y="1130346"/>
                          <a:pt x="36978" y="468039"/>
                          <a:pt x="0" y="0"/>
                        </a:cubicBezTo>
                        <a:close/>
                      </a:path>
                      <a:path w="27432" h="8385571" stroke="0" extrusionOk="0">
                        <a:moveTo>
                          <a:pt x="0" y="0"/>
                        </a:moveTo>
                        <a:cubicBezTo>
                          <a:pt x="6665" y="1306"/>
                          <a:pt x="15136" y="257"/>
                          <a:pt x="27432" y="0"/>
                        </a:cubicBezTo>
                        <a:cubicBezTo>
                          <a:pt x="50285" y="165299"/>
                          <a:pt x="12757" y="427555"/>
                          <a:pt x="27432" y="698798"/>
                        </a:cubicBezTo>
                        <a:cubicBezTo>
                          <a:pt x="42107" y="970041"/>
                          <a:pt x="28824" y="1226199"/>
                          <a:pt x="27432" y="1397595"/>
                        </a:cubicBezTo>
                        <a:cubicBezTo>
                          <a:pt x="26040" y="1568991"/>
                          <a:pt x="37377" y="1834498"/>
                          <a:pt x="27432" y="2180248"/>
                        </a:cubicBezTo>
                        <a:cubicBezTo>
                          <a:pt x="17487" y="2525998"/>
                          <a:pt x="49768" y="2451590"/>
                          <a:pt x="27432" y="2711335"/>
                        </a:cubicBezTo>
                        <a:cubicBezTo>
                          <a:pt x="5096" y="2971080"/>
                          <a:pt x="63163" y="3174430"/>
                          <a:pt x="27432" y="3493988"/>
                        </a:cubicBezTo>
                        <a:cubicBezTo>
                          <a:pt x="-8299" y="3813546"/>
                          <a:pt x="55483" y="4186811"/>
                          <a:pt x="27432" y="4360497"/>
                        </a:cubicBezTo>
                        <a:cubicBezTo>
                          <a:pt x="-619" y="4534183"/>
                          <a:pt x="7974" y="4709969"/>
                          <a:pt x="27432" y="5059295"/>
                        </a:cubicBezTo>
                        <a:cubicBezTo>
                          <a:pt x="46890" y="5408621"/>
                          <a:pt x="-7157" y="5526851"/>
                          <a:pt x="27432" y="5758092"/>
                        </a:cubicBezTo>
                        <a:cubicBezTo>
                          <a:pt x="62021" y="5989333"/>
                          <a:pt x="44642" y="6191514"/>
                          <a:pt x="27432" y="6373034"/>
                        </a:cubicBezTo>
                        <a:cubicBezTo>
                          <a:pt x="10222" y="6554554"/>
                          <a:pt x="26177" y="6786694"/>
                          <a:pt x="27432" y="6987976"/>
                        </a:cubicBezTo>
                        <a:cubicBezTo>
                          <a:pt x="28687" y="7189258"/>
                          <a:pt x="56526" y="7488127"/>
                          <a:pt x="27432" y="7770629"/>
                        </a:cubicBezTo>
                        <a:cubicBezTo>
                          <a:pt x="-1662" y="8053131"/>
                          <a:pt x="-2257" y="8194797"/>
                          <a:pt x="27432" y="8385571"/>
                        </a:cubicBezTo>
                        <a:cubicBezTo>
                          <a:pt x="21511" y="8386050"/>
                          <a:pt x="6920" y="8384336"/>
                          <a:pt x="0" y="8385571"/>
                        </a:cubicBezTo>
                        <a:cubicBezTo>
                          <a:pt x="-21816" y="8200889"/>
                          <a:pt x="-14926" y="7924873"/>
                          <a:pt x="0" y="7602918"/>
                        </a:cubicBezTo>
                        <a:cubicBezTo>
                          <a:pt x="14926" y="7280963"/>
                          <a:pt x="8602" y="7253360"/>
                          <a:pt x="0" y="6987976"/>
                        </a:cubicBezTo>
                        <a:cubicBezTo>
                          <a:pt x="-8602" y="6722592"/>
                          <a:pt x="4000" y="6636133"/>
                          <a:pt x="0" y="6373034"/>
                        </a:cubicBezTo>
                        <a:cubicBezTo>
                          <a:pt x="-4000" y="6109935"/>
                          <a:pt x="-25513" y="6045095"/>
                          <a:pt x="0" y="5758092"/>
                        </a:cubicBezTo>
                        <a:cubicBezTo>
                          <a:pt x="25513" y="5471089"/>
                          <a:pt x="-7551" y="5476090"/>
                          <a:pt x="0" y="5310862"/>
                        </a:cubicBezTo>
                        <a:cubicBezTo>
                          <a:pt x="7551" y="5145634"/>
                          <a:pt x="19639" y="4748803"/>
                          <a:pt x="0" y="4444353"/>
                        </a:cubicBezTo>
                        <a:cubicBezTo>
                          <a:pt x="-19639" y="4139903"/>
                          <a:pt x="-7248" y="3849816"/>
                          <a:pt x="0" y="3577844"/>
                        </a:cubicBezTo>
                        <a:cubicBezTo>
                          <a:pt x="7248" y="3305872"/>
                          <a:pt x="-365" y="3060120"/>
                          <a:pt x="0" y="2711335"/>
                        </a:cubicBezTo>
                        <a:cubicBezTo>
                          <a:pt x="365" y="2362550"/>
                          <a:pt x="-4208" y="2305604"/>
                          <a:pt x="0" y="2180248"/>
                        </a:cubicBezTo>
                        <a:cubicBezTo>
                          <a:pt x="4208" y="2054892"/>
                          <a:pt x="5759" y="1620935"/>
                          <a:pt x="0" y="1313739"/>
                        </a:cubicBezTo>
                        <a:cubicBezTo>
                          <a:pt x="-5759" y="1006543"/>
                          <a:pt x="-6559" y="912821"/>
                          <a:pt x="0" y="698798"/>
                        </a:cubicBezTo>
                        <a:cubicBezTo>
                          <a:pt x="6559" y="484775"/>
                          <a:pt x="-33287" y="21671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68C7B6F-EE67-7E0D-CCF6-41896F3CD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444" y="1005147"/>
            <a:ext cx="10341864" cy="575296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81444" y="7197865"/>
            <a:ext cx="10341864" cy="21427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3300"/>
              <a:t>Fuente:</a:t>
            </a:r>
            <a:r>
              <a:rPr lang="en-US" sz="3300" spc="-98"/>
              <a:t> </a:t>
            </a:r>
            <a:r>
              <a:rPr lang="en-US" sz="3300" spc="-83"/>
              <a:t>DNP,</a:t>
            </a:r>
            <a:r>
              <a:rPr lang="en-US" sz="3300" spc="-53"/>
              <a:t> </a:t>
            </a:r>
            <a:r>
              <a:rPr lang="en-US" sz="3300" spc="-30"/>
              <a:t>SisPT</a:t>
            </a:r>
            <a:endParaRPr lang="en-US" sz="3300"/>
          </a:p>
        </p:txBody>
      </p:sp>
    </p:spTree>
    <p:extLst>
      <p:ext uri="{BB962C8B-B14F-4D97-AF65-F5344CB8AC3E}">
        <p14:creationId xmlns:p14="http://schemas.microsoft.com/office/powerpoint/2010/main" val="36884630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p60"/>
          <p:cNvSpPr/>
          <p:nvPr/>
        </p:nvSpPr>
        <p:spPr>
          <a:xfrm>
            <a:off x="536777" y="1778811"/>
            <a:ext cx="5950992" cy="2639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504F4E"/>
              </a:buClr>
              <a:buSzPts val="2400"/>
            </a:pPr>
            <a:r>
              <a:rPr lang="en-US" sz="3600" b="1" dirty="0" err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Apuestas</a:t>
            </a: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3600" b="1" dirty="0" err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Subregionales</a:t>
            </a:r>
            <a:endParaRPr lang="en-US" sz="3600" b="1" dirty="0">
              <a:solidFill>
                <a:srgbClr val="504F4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lnSpc>
                <a:spcPct val="90000"/>
              </a:lnSpc>
              <a:buClr>
                <a:srgbClr val="504F4E"/>
              </a:buClr>
              <a:buSzPts val="2400"/>
            </a:pP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Córdoba </a:t>
            </a:r>
          </a:p>
          <a:p>
            <a:pPr algn="just">
              <a:lnSpc>
                <a:spcPct val="90000"/>
              </a:lnSpc>
              <a:buClr>
                <a:srgbClr val="504F4E"/>
              </a:buClr>
              <a:buSzPts val="2400"/>
            </a:pPr>
            <a:endParaRPr lang="en-US" sz="3600" b="1" dirty="0">
              <a:solidFill>
                <a:srgbClr val="504F4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just">
              <a:lnSpc>
                <a:spcPct val="90000"/>
              </a:lnSpc>
              <a:buClr>
                <a:srgbClr val="504F4E"/>
              </a:buClr>
              <a:buSzPts val="2400"/>
            </a:pP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(Taller </a:t>
            </a:r>
            <a:r>
              <a:rPr lang="en-US" sz="3600" b="1" dirty="0" err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Seminario</a:t>
            </a: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 de </a:t>
            </a:r>
            <a:r>
              <a:rPr lang="en-US" sz="3600" b="1" dirty="0" err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Inducción</a:t>
            </a: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3600" b="1" dirty="0" err="1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Bquilla</a:t>
            </a:r>
            <a:r>
              <a:rPr lang="en-US" sz="3600" b="1" dirty="0">
                <a:solidFill>
                  <a:srgbClr val="504F4E"/>
                </a:solidFill>
                <a:latin typeface="Verdana"/>
                <a:ea typeface="Verdana"/>
                <a:cs typeface="Verdana"/>
                <a:sym typeface="Verdana"/>
              </a:rPr>
              <a:t> Nov. 2023)</a:t>
            </a:r>
            <a:endParaRPr sz="2700" dirty="0"/>
          </a:p>
        </p:txBody>
      </p:sp>
      <p:sp>
        <p:nvSpPr>
          <p:cNvPr id="1669" name="Google Shape;1669;p60"/>
          <p:cNvSpPr/>
          <p:nvPr/>
        </p:nvSpPr>
        <p:spPr>
          <a:xfrm>
            <a:off x="2649361" y="5331954"/>
            <a:ext cx="2000700" cy="1371600"/>
          </a:xfrm>
          <a:prstGeom prst="rect">
            <a:avLst/>
          </a:prstGeom>
          <a:solidFill>
            <a:srgbClr val="28659C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27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78" name="Google Shape;1678;p60" descr="Niños contorn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9362" y="5084430"/>
            <a:ext cx="2000699" cy="18666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59;p55">
            <a:extLst>
              <a:ext uri="{FF2B5EF4-FFF2-40B4-BE49-F238E27FC236}">
                <a16:creationId xmlns:a16="http://schemas.microsoft.com/office/drawing/2014/main" id="{1D19A804-66D4-BEB4-0B31-AE42D2DE7627}"/>
              </a:ext>
            </a:extLst>
          </p:cNvPr>
          <p:cNvSpPr/>
          <p:nvPr/>
        </p:nvSpPr>
        <p:spPr>
          <a:xfrm flipH="1">
            <a:off x="0" y="1286202"/>
            <a:ext cx="18288000" cy="913500"/>
          </a:xfrm>
          <a:prstGeom prst="rect">
            <a:avLst/>
          </a:prstGeom>
          <a:gradFill>
            <a:gsLst>
              <a:gs pos="0">
                <a:srgbClr val="4D4D4D">
                  <a:alpha val="14901"/>
                </a:srgbClr>
              </a:gs>
              <a:gs pos="100000">
                <a:srgbClr val="4D4D4D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chemeClr val="lt1"/>
              </a:buClr>
              <a:buSzPts val="1600"/>
            </a:pPr>
            <a:endParaRPr sz="2400">
              <a:solidFill>
                <a:srgbClr val="E1EFD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" name="Imagen 12" descr="Mapa&#10;&#10;Descripción generada automáticamente">
            <a:extLst>
              <a:ext uri="{FF2B5EF4-FFF2-40B4-BE49-F238E27FC236}">
                <a16:creationId xmlns:a16="http://schemas.microsoft.com/office/drawing/2014/main" id="{E00FD3A1-5C60-53BE-AA79-2022B9227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545" y="1544989"/>
            <a:ext cx="10487307" cy="4248704"/>
          </a:xfrm>
          <a:prstGeom prst="rect">
            <a:avLst/>
          </a:prstGeom>
        </p:spPr>
      </p:pic>
      <p:pic>
        <p:nvPicPr>
          <p:cNvPr id="15" name="Imagen 14" descr="Mapa&#10;&#10;Descripción generada automáticamente">
            <a:extLst>
              <a:ext uri="{FF2B5EF4-FFF2-40B4-BE49-F238E27FC236}">
                <a16:creationId xmlns:a16="http://schemas.microsoft.com/office/drawing/2014/main" id="{BC2D1E79-8703-ED83-57EA-1659AE588A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545" y="5839706"/>
            <a:ext cx="10487307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62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">
            <a:extLst>
              <a:ext uri="{FF2B5EF4-FFF2-40B4-BE49-F238E27FC236}">
                <a16:creationId xmlns:a16="http://schemas.microsoft.com/office/drawing/2014/main" id="{1062E2D5-03AB-C4CF-7AB4-97720E802892}"/>
              </a:ext>
            </a:extLst>
          </p:cNvPr>
          <p:cNvSpPr txBox="1"/>
          <p:nvPr/>
        </p:nvSpPr>
        <p:spPr>
          <a:xfrm>
            <a:off x="2875490" y="1072792"/>
            <a:ext cx="11834949" cy="692497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436245" algn="ctr"/>
            <a:r>
              <a:rPr lang="es-MX" sz="3600" b="1" dirty="0">
                <a:latin typeface="Verdana"/>
                <a:ea typeface="Verdana"/>
              </a:rPr>
              <a:t>Gobierno territorial orientado a resultados</a:t>
            </a:r>
            <a:endParaRPr lang="en-US" sz="27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6777A8B-224B-0DA4-4C9C-A2B03226E9DD}"/>
              </a:ext>
            </a:extLst>
          </p:cNvPr>
          <p:cNvSpPr/>
          <p:nvPr/>
        </p:nvSpPr>
        <p:spPr>
          <a:xfrm flipV="1">
            <a:off x="5439029" y="1840698"/>
            <a:ext cx="2248110" cy="10999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7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79011F7-679C-7650-59D6-6F30ED69889A}"/>
              </a:ext>
            </a:extLst>
          </p:cNvPr>
          <p:cNvSpPr/>
          <p:nvPr/>
        </p:nvSpPr>
        <p:spPr>
          <a:xfrm flipV="1">
            <a:off x="6506663" y="1840698"/>
            <a:ext cx="2768642" cy="10999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70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F3CBE21-6F47-3A05-41B7-B17119AACE33}"/>
              </a:ext>
            </a:extLst>
          </p:cNvPr>
          <p:cNvSpPr/>
          <p:nvPr/>
        </p:nvSpPr>
        <p:spPr>
          <a:xfrm flipV="1">
            <a:off x="7831157" y="1840698"/>
            <a:ext cx="5057451" cy="109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700"/>
          </a:p>
        </p:txBody>
      </p:sp>
      <p:pic>
        <p:nvPicPr>
          <p:cNvPr id="2" name="Picture 1" descr="A blue and black text on a white background">
            <a:extLst>
              <a:ext uri="{FF2B5EF4-FFF2-40B4-BE49-F238E27FC236}">
                <a16:creationId xmlns:a16="http://schemas.microsoft.com/office/drawing/2014/main" id="{67587BDD-DCD2-9C46-08C6-C890324C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27" y="3500168"/>
            <a:ext cx="8535837" cy="4774719"/>
          </a:xfrm>
          <a:prstGeom prst="rect">
            <a:avLst/>
          </a:prstGeom>
        </p:spPr>
      </p:pic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D0CA590B-E480-7910-DC94-A2BDE9E2F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933" y="4347411"/>
            <a:ext cx="8263414" cy="392747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82D7DDF-3D76-BD9C-2125-AB61BB965B8B}"/>
              </a:ext>
            </a:extLst>
          </p:cNvPr>
          <p:cNvSpPr txBox="1"/>
          <p:nvPr/>
        </p:nvSpPr>
        <p:spPr>
          <a:xfrm>
            <a:off x="9704916" y="3315502"/>
            <a:ext cx="7572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Verdana"/>
                <a:ea typeface="Verdana"/>
              </a:rPr>
              <a:t>OBJETIVOS PLAN DE DESARROLLO ESTRATÉGICO Y ORIENTADO A RESULTADOS</a:t>
            </a:r>
          </a:p>
        </p:txBody>
      </p:sp>
    </p:spTree>
    <p:extLst>
      <p:ext uri="{BB962C8B-B14F-4D97-AF65-F5344CB8AC3E}">
        <p14:creationId xmlns:p14="http://schemas.microsoft.com/office/powerpoint/2010/main" val="344240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">
            <a:extLst>
              <a:ext uri="{FF2B5EF4-FFF2-40B4-BE49-F238E27FC236}">
                <a16:creationId xmlns:a16="http://schemas.microsoft.com/office/drawing/2014/main" id="{1062E2D5-03AB-C4CF-7AB4-97720E802892}"/>
              </a:ext>
            </a:extLst>
          </p:cNvPr>
          <p:cNvSpPr txBox="1"/>
          <p:nvPr/>
        </p:nvSpPr>
        <p:spPr>
          <a:xfrm>
            <a:off x="3608735" y="1051226"/>
            <a:ext cx="11834949" cy="692497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436245" algn="ctr"/>
            <a:r>
              <a:rPr lang="es-MX" sz="3600" b="1">
                <a:latin typeface="Verdana"/>
                <a:ea typeface="Verdana"/>
              </a:rPr>
              <a:t>Resultados de desarrollo territorial</a:t>
            </a:r>
          </a:p>
        </p:txBody>
      </p:sp>
      <p:sp>
        <p:nvSpPr>
          <p:cNvPr id="5" name="Rectángulo 11">
            <a:extLst>
              <a:ext uri="{FF2B5EF4-FFF2-40B4-BE49-F238E27FC236}">
                <a16:creationId xmlns:a16="http://schemas.microsoft.com/office/drawing/2014/main" id="{E34AE315-9074-0762-2FB2-3B072A72E31A}"/>
              </a:ext>
            </a:extLst>
          </p:cNvPr>
          <p:cNvSpPr/>
          <p:nvPr/>
        </p:nvSpPr>
        <p:spPr>
          <a:xfrm>
            <a:off x="1747606" y="2762774"/>
            <a:ext cx="3787535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b="1">
                <a:latin typeface="Verdana" panose="020B0604030504040204" pitchFamily="34" charset="0"/>
                <a:ea typeface="Verdana" panose="020B0604030504040204" pitchFamily="34" charset="0"/>
              </a:rPr>
              <a:t>Cambios observables y medibles </a:t>
            </a:r>
            <a:r>
              <a:rPr lang="es-MX">
                <a:latin typeface="Verdana" panose="020B0604030504040204" pitchFamily="34" charset="0"/>
                <a:ea typeface="Verdana" panose="020B0604030504040204" pitchFamily="34" charset="0"/>
              </a:rPr>
              <a:t>que se producen en un determinado contexto y a través de políticas, planes, programas y proyectos de con impacto regional o local.</a:t>
            </a:r>
          </a:p>
        </p:txBody>
      </p:sp>
      <p:sp>
        <p:nvSpPr>
          <p:cNvPr id="6" name="Rectángulo 12">
            <a:extLst>
              <a:ext uri="{FF2B5EF4-FFF2-40B4-BE49-F238E27FC236}">
                <a16:creationId xmlns:a16="http://schemas.microsoft.com/office/drawing/2014/main" id="{8A981B1D-A6D7-143B-6AE8-FD93CFBFE916}"/>
              </a:ext>
            </a:extLst>
          </p:cNvPr>
          <p:cNvSpPr/>
          <p:nvPr/>
        </p:nvSpPr>
        <p:spPr>
          <a:xfrm>
            <a:off x="7480799" y="2719289"/>
            <a:ext cx="3766512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b="1">
                <a:latin typeface="Verdana" panose="020B0604030504040204" pitchFamily="34" charset="0"/>
                <a:ea typeface="Verdana" panose="020B0604030504040204" pitchFamily="34" charset="0"/>
              </a:rPr>
              <a:t>Abarcan diferentes áreas del desarrollo </a:t>
            </a:r>
            <a:r>
              <a:rPr lang="es-MX">
                <a:latin typeface="Verdana" panose="020B0604030504040204" pitchFamily="34" charset="0"/>
                <a:ea typeface="Verdana" panose="020B0604030504040204" pitchFamily="34" charset="0"/>
              </a:rPr>
              <a:t>económico, social, ambiental, cultural, institucional. Lo importante es que tengan una </a:t>
            </a:r>
            <a:r>
              <a:rPr lang="es-MX" b="1">
                <a:latin typeface="Verdana" panose="020B0604030504040204" pitchFamily="34" charset="0"/>
                <a:ea typeface="Verdana" panose="020B0604030504040204" pitchFamily="34" charset="0"/>
              </a:rPr>
              <a:t>perspectiva integral y estratégica</a:t>
            </a:r>
            <a:r>
              <a:rPr lang="es-MX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7" name="Rectángulo 13">
            <a:extLst>
              <a:ext uri="{FF2B5EF4-FFF2-40B4-BE49-F238E27FC236}">
                <a16:creationId xmlns:a16="http://schemas.microsoft.com/office/drawing/2014/main" id="{F87BCCA8-0238-5F79-11E0-CDDBD3F18B00}"/>
              </a:ext>
            </a:extLst>
          </p:cNvPr>
          <p:cNvSpPr/>
          <p:nvPr/>
        </p:nvSpPr>
        <p:spPr>
          <a:xfrm>
            <a:off x="13398272" y="2712972"/>
            <a:ext cx="4000104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>
                <a:latin typeface="Verdana" panose="020B0604030504040204" pitchFamily="34" charset="0"/>
                <a:ea typeface="Verdana" panose="020B0604030504040204" pitchFamily="34" charset="0"/>
              </a:rPr>
              <a:t>Pueden ser </a:t>
            </a:r>
            <a:r>
              <a:rPr lang="es-MX" b="1">
                <a:latin typeface="Verdana" panose="020B0604030504040204" pitchFamily="34" charset="0"/>
                <a:ea typeface="Verdana" panose="020B0604030504040204" pitchFamily="34" charset="0"/>
              </a:rPr>
              <a:t>cuantitativos y cualitativos</a:t>
            </a:r>
            <a:r>
              <a:rPr lang="es-MX">
                <a:latin typeface="Verdana" panose="020B0604030504040204" pitchFamily="34" charset="0"/>
                <a:ea typeface="Verdana" panose="020B0604030504040204" pitchFamily="34" charset="0"/>
              </a:rPr>
              <a:t> y se miden a través de indicadores que es preciso </a:t>
            </a:r>
            <a:r>
              <a:rPr lang="es-MX" b="1">
                <a:latin typeface="Verdana" panose="020B0604030504040204" pitchFamily="34" charset="0"/>
                <a:ea typeface="Verdana" panose="020B0604030504040204" pitchFamily="34" charset="0"/>
              </a:rPr>
              <a:t>monitorear y evaluar </a:t>
            </a:r>
            <a:r>
              <a:rPr lang="es-MX">
                <a:latin typeface="Verdana" panose="020B0604030504040204" pitchFamily="34" charset="0"/>
                <a:ea typeface="Verdana" panose="020B0604030504040204" pitchFamily="34" charset="0"/>
              </a:rPr>
              <a:t>continuamente para garantizar su consecución. </a:t>
            </a:r>
          </a:p>
        </p:txBody>
      </p:sp>
      <p:pic>
        <p:nvPicPr>
          <p:cNvPr id="8" name="Imagen 14">
            <a:extLst>
              <a:ext uri="{FF2B5EF4-FFF2-40B4-BE49-F238E27FC236}">
                <a16:creationId xmlns:a16="http://schemas.microsoft.com/office/drawing/2014/main" id="{D5BFEDBA-6A3B-434B-18E1-AD039549F7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87" t="25555" r="27708" b="26482"/>
          <a:stretch/>
        </p:blipFill>
        <p:spPr>
          <a:xfrm>
            <a:off x="851152" y="2776616"/>
            <a:ext cx="801137" cy="782997"/>
          </a:xfrm>
          <a:prstGeom prst="rect">
            <a:avLst/>
          </a:prstGeom>
        </p:spPr>
      </p:pic>
      <p:pic>
        <p:nvPicPr>
          <p:cNvPr id="9" name="Imagen 16">
            <a:extLst>
              <a:ext uri="{FF2B5EF4-FFF2-40B4-BE49-F238E27FC236}">
                <a16:creationId xmlns:a16="http://schemas.microsoft.com/office/drawing/2014/main" id="{1BB91115-B803-45C6-4C3A-0414AF94C0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813" t="25000" r="27083" b="22222"/>
          <a:stretch/>
        </p:blipFill>
        <p:spPr>
          <a:xfrm>
            <a:off x="11989676" y="2712972"/>
            <a:ext cx="979479" cy="965922"/>
          </a:xfrm>
          <a:prstGeom prst="rect">
            <a:avLst/>
          </a:prstGeom>
        </p:spPr>
      </p:pic>
      <p:pic>
        <p:nvPicPr>
          <p:cNvPr id="13" name="Imagen 2">
            <a:extLst>
              <a:ext uri="{FF2B5EF4-FFF2-40B4-BE49-F238E27FC236}">
                <a16:creationId xmlns:a16="http://schemas.microsoft.com/office/drawing/2014/main" id="{8DDAD7F3-2794-812D-F348-678C56663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4876" y="2719289"/>
            <a:ext cx="1035497" cy="945318"/>
          </a:xfrm>
          <a:prstGeom prst="rect">
            <a:avLst/>
          </a:prstGeom>
        </p:spPr>
      </p:pic>
      <p:grpSp>
        <p:nvGrpSpPr>
          <p:cNvPr id="14" name="Grupo 7">
            <a:extLst>
              <a:ext uri="{FF2B5EF4-FFF2-40B4-BE49-F238E27FC236}">
                <a16:creationId xmlns:a16="http://schemas.microsoft.com/office/drawing/2014/main" id="{3ED158F2-B074-A3C7-04AA-E34BBD26D823}"/>
              </a:ext>
            </a:extLst>
          </p:cNvPr>
          <p:cNvGrpSpPr/>
          <p:nvPr/>
        </p:nvGrpSpPr>
        <p:grpSpPr>
          <a:xfrm>
            <a:off x="892877" y="5222535"/>
            <a:ext cx="16780167" cy="3740960"/>
            <a:chOff x="595251" y="3294783"/>
            <a:chExt cx="11186778" cy="2493973"/>
          </a:xfrm>
        </p:grpSpPr>
        <p:sp>
          <p:nvSpPr>
            <p:cNvPr id="15" name="Rectángulo 21">
              <a:extLst>
                <a:ext uri="{FF2B5EF4-FFF2-40B4-BE49-F238E27FC236}">
                  <a16:creationId xmlns:a16="http://schemas.microsoft.com/office/drawing/2014/main" id="{7A12609A-A2EC-D89D-4407-F040BBD06367}"/>
                </a:ext>
              </a:extLst>
            </p:cNvPr>
            <p:cNvSpPr/>
            <p:nvPr/>
          </p:nvSpPr>
          <p:spPr>
            <a:xfrm>
              <a:off x="681211" y="3476194"/>
              <a:ext cx="11003970" cy="2195675"/>
            </a:xfrm>
            <a:prstGeom prst="rect">
              <a:avLst/>
            </a:prstGeom>
            <a:ln w="19050">
              <a:solidFill>
                <a:schemeClr val="accent4">
                  <a:lumMod val="40000"/>
                  <a:lumOff val="60000"/>
                </a:schemeClr>
              </a:solidFill>
            </a:ln>
          </p:spPr>
          <p:txBody>
            <a:bodyPr wrap="square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endParaRPr lang="es-MX"/>
            </a:p>
          </p:txBody>
        </p:sp>
        <p:sp>
          <p:nvSpPr>
            <p:cNvPr id="16" name="Rectángulo 20">
              <a:extLst>
                <a:ext uri="{FF2B5EF4-FFF2-40B4-BE49-F238E27FC236}">
                  <a16:creationId xmlns:a16="http://schemas.microsoft.com/office/drawing/2014/main" id="{1E49D47D-F420-4601-3602-E5FABC38F464}"/>
                </a:ext>
              </a:extLst>
            </p:cNvPr>
            <p:cNvSpPr/>
            <p:nvPr/>
          </p:nvSpPr>
          <p:spPr>
            <a:xfrm>
              <a:off x="3065635" y="3294783"/>
              <a:ext cx="5922268" cy="27699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6350">
              <a:solidFill>
                <a:schemeClr val="accent4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MX" sz="2100" dirty="0"/>
                <a:t>Se logran a través de todo el ciclo de la gestión pública territorial… </a:t>
              </a:r>
            </a:p>
          </p:txBody>
        </p:sp>
        <p:sp>
          <p:nvSpPr>
            <p:cNvPr id="17" name="Rectángulo: esquinas redondeadas 2">
              <a:extLst>
                <a:ext uri="{FF2B5EF4-FFF2-40B4-BE49-F238E27FC236}">
                  <a16:creationId xmlns:a16="http://schemas.microsoft.com/office/drawing/2014/main" id="{C3176633-8120-6AF7-DBA5-254B4D60450D}"/>
                </a:ext>
              </a:extLst>
            </p:cNvPr>
            <p:cNvSpPr/>
            <p:nvPr/>
          </p:nvSpPr>
          <p:spPr>
            <a:xfrm>
              <a:off x="1066049" y="3976831"/>
              <a:ext cx="2252031" cy="1473146"/>
            </a:xfrm>
            <a:prstGeom prst="roundRect">
              <a:avLst>
                <a:gd name="adj" fmla="val 824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240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Helvetica"/>
                <a:ea typeface="Verdana" panose="020B0604030504040204" pitchFamily="34" charset="0"/>
                <a:cs typeface="Times New Roman" panose="02020603050405020304" pitchFamily="18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Rectángulo: esquinas redondeadas 3">
              <a:extLst>
                <a:ext uri="{FF2B5EF4-FFF2-40B4-BE49-F238E27FC236}">
                  <a16:creationId xmlns:a16="http://schemas.microsoft.com/office/drawing/2014/main" id="{53532FBD-A987-DED1-6D27-42445F98861C}"/>
                </a:ext>
              </a:extLst>
            </p:cNvPr>
            <p:cNvSpPr/>
            <p:nvPr/>
          </p:nvSpPr>
          <p:spPr>
            <a:xfrm>
              <a:off x="1006974" y="3898280"/>
              <a:ext cx="2164082" cy="258553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r>
                <a:rPr lang="es-MX" b="1">
                  <a:solidFill>
                    <a:prstClr val="white"/>
                  </a:solidFill>
                  <a:latin typeface="Helvetica"/>
                  <a:ea typeface="Verdana" panose="020B0604030504040204" pitchFamily="34" charset="0"/>
                </a:rPr>
                <a:t>Planeación</a:t>
              </a:r>
              <a:endParaRPr lang="es-MX" sz="1650" b="1">
                <a:solidFill>
                  <a:prstClr val="white"/>
                </a:solidFill>
                <a:latin typeface="Helvetica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9" name="Triángulo rectángulo 25">
              <a:extLst>
                <a:ext uri="{FF2B5EF4-FFF2-40B4-BE49-F238E27FC236}">
                  <a16:creationId xmlns:a16="http://schemas.microsoft.com/office/drawing/2014/main" id="{641254CD-66C2-5602-7ED0-61648D65069A}"/>
                </a:ext>
              </a:extLst>
            </p:cNvPr>
            <p:cNvSpPr/>
            <p:nvPr/>
          </p:nvSpPr>
          <p:spPr>
            <a:xfrm rot="5400000">
              <a:off x="994801" y="3845614"/>
              <a:ext cx="340060" cy="351043"/>
            </a:xfrm>
            <a:prstGeom prst="rtTriangle">
              <a:avLst/>
            </a:prstGeom>
            <a:solidFill>
              <a:srgbClr val="1F4E7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CO" sz="2700">
                <a:solidFill>
                  <a:prstClr val="white"/>
                </a:solidFill>
                <a:latin typeface="Helvetica"/>
              </a:endParaRPr>
            </a:p>
          </p:txBody>
        </p:sp>
        <p:sp>
          <p:nvSpPr>
            <p:cNvPr id="20" name="CuadroTexto 3">
              <a:extLst>
                <a:ext uri="{FF2B5EF4-FFF2-40B4-BE49-F238E27FC236}">
                  <a16:creationId xmlns:a16="http://schemas.microsoft.com/office/drawing/2014/main" id="{1117FC23-2087-0AC6-6871-3D32CE2DBA32}"/>
                </a:ext>
              </a:extLst>
            </p:cNvPr>
            <p:cNvSpPr txBox="1"/>
            <p:nvPr/>
          </p:nvSpPr>
          <p:spPr>
            <a:xfrm>
              <a:off x="1164831" y="4249490"/>
              <a:ext cx="2047875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Visión de desarrollo a largo plazo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POT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Programa de Gobierno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Marco Fiscal de Mediano Plazo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Plan de Desarrollo Territorial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MIPG</a:t>
              </a:r>
              <a:endParaRPr lang="en-US" sz="1500"/>
            </a:p>
          </p:txBody>
        </p:sp>
        <p:sp>
          <p:nvSpPr>
            <p:cNvPr id="21" name="Rectángulo: esquinas redondeadas 2">
              <a:extLst>
                <a:ext uri="{FF2B5EF4-FFF2-40B4-BE49-F238E27FC236}">
                  <a16:creationId xmlns:a16="http://schemas.microsoft.com/office/drawing/2014/main" id="{19841D31-B7F6-0BF1-CA04-657555C54420}"/>
                </a:ext>
              </a:extLst>
            </p:cNvPr>
            <p:cNvSpPr/>
            <p:nvPr/>
          </p:nvSpPr>
          <p:spPr>
            <a:xfrm>
              <a:off x="3705331" y="4013096"/>
              <a:ext cx="2126687" cy="1445998"/>
            </a:xfrm>
            <a:prstGeom prst="roundRect">
              <a:avLst>
                <a:gd name="adj" fmla="val 824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240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Helvetica"/>
                <a:ea typeface="Verdana" panose="020B0604030504040204" pitchFamily="34" charset="0"/>
                <a:cs typeface="Times New Roman" panose="02020603050405020304" pitchFamily="18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CuadroTexto 48">
              <a:extLst>
                <a:ext uri="{FF2B5EF4-FFF2-40B4-BE49-F238E27FC236}">
                  <a16:creationId xmlns:a16="http://schemas.microsoft.com/office/drawing/2014/main" id="{3CC04AE0-D8F9-1F22-D5A3-41C6525F884D}"/>
                </a:ext>
              </a:extLst>
            </p:cNvPr>
            <p:cNvSpPr txBox="1"/>
            <p:nvPr/>
          </p:nvSpPr>
          <p:spPr>
            <a:xfrm>
              <a:off x="3837615" y="4268376"/>
              <a:ext cx="19587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Plan Plurianual de Inversiones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Plan Indicativo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Presupuesto orientado a resultados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POAI</a:t>
              </a:r>
              <a:endParaRPr lang="en-US" sz="1500"/>
            </a:p>
          </p:txBody>
        </p:sp>
        <p:sp>
          <p:nvSpPr>
            <p:cNvPr id="23" name="Rectángulo: esquinas redondeadas 2">
              <a:extLst>
                <a:ext uri="{FF2B5EF4-FFF2-40B4-BE49-F238E27FC236}">
                  <a16:creationId xmlns:a16="http://schemas.microsoft.com/office/drawing/2014/main" id="{33928023-D206-13A9-C90B-0ED2FAC3B098}"/>
                </a:ext>
              </a:extLst>
            </p:cNvPr>
            <p:cNvSpPr/>
            <p:nvPr/>
          </p:nvSpPr>
          <p:spPr>
            <a:xfrm>
              <a:off x="6297426" y="4013096"/>
              <a:ext cx="2142924" cy="1436881"/>
            </a:xfrm>
            <a:prstGeom prst="roundRect">
              <a:avLst>
                <a:gd name="adj" fmla="val 824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240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Helvetica"/>
                <a:ea typeface="Verdana" panose="020B0604030504040204" pitchFamily="34" charset="0"/>
                <a:cs typeface="Times New Roman" panose="02020603050405020304" pitchFamily="18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CuadroTexto 53">
              <a:extLst>
                <a:ext uri="{FF2B5EF4-FFF2-40B4-BE49-F238E27FC236}">
                  <a16:creationId xmlns:a16="http://schemas.microsoft.com/office/drawing/2014/main" id="{3D48CDEB-E76A-D2ED-2CE0-52D4C331874A}"/>
                </a:ext>
              </a:extLst>
            </p:cNvPr>
            <p:cNvSpPr txBox="1"/>
            <p:nvPr/>
          </p:nvSpPr>
          <p:spPr>
            <a:xfrm>
              <a:off x="6450099" y="4353157"/>
              <a:ext cx="1994108" cy="677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Planes de Acción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Plan de Adquisiciones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Banco de Proyectos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endParaRPr lang="en-US" sz="1500"/>
            </a:p>
          </p:txBody>
        </p:sp>
        <p:sp>
          <p:nvSpPr>
            <p:cNvPr id="25" name="Rectángulo: esquinas redondeadas 2">
              <a:extLst>
                <a:ext uri="{FF2B5EF4-FFF2-40B4-BE49-F238E27FC236}">
                  <a16:creationId xmlns:a16="http://schemas.microsoft.com/office/drawing/2014/main" id="{1F341F55-3E63-D36D-7F0A-043FE703E126}"/>
                </a:ext>
              </a:extLst>
            </p:cNvPr>
            <p:cNvSpPr/>
            <p:nvPr/>
          </p:nvSpPr>
          <p:spPr>
            <a:xfrm>
              <a:off x="8895125" y="3999522"/>
              <a:ext cx="2531673" cy="1450455"/>
            </a:xfrm>
            <a:prstGeom prst="roundRect">
              <a:avLst>
                <a:gd name="adj" fmla="val 824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240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Helvetica"/>
                <a:ea typeface="Verdana" panose="020B0604030504040204" pitchFamily="34" charset="0"/>
                <a:cs typeface="Times New Roman" panose="02020603050405020304" pitchFamily="18" charset="0"/>
              </a:endParaRPr>
            </a:p>
            <a:p>
              <a:pPr algn="ctr" defTabSz="1371600">
                <a:defRPr/>
              </a:pPr>
              <a:endParaRPr lang="es-MX" sz="2400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6" name="CuadroTexto 58">
              <a:extLst>
                <a:ext uri="{FF2B5EF4-FFF2-40B4-BE49-F238E27FC236}">
                  <a16:creationId xmlns:a16="http://schemas.microsoft.com/office/drawing/2014/main" id="{572F6A04-7C5A-E4EC-D585-8EA62476D87A}"/>
                </a:ext>
              </a:extLst>
            </p:cNvPr>
            <p:cNvSpPr txBox="1"/>
            <p:nvPr/>
          </p:nvSpPr>
          <p:spPr>
            <a:xfrm>
              <a:off x="9119049" y="4295942"/>
              <a:ext cx="2178497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Sistema de seguimiento a PDT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Auditorías internas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Rendición Pública de Cuentas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Informes anuales a las Corporación Públicas</a:t>
              </a:r>
            </a:p>
            <a:p>
              <a:pPr marL="135732" indent="-135732">
                <a:buFont typeface="Arial" panose="020B0604020202020204" pitchFamily="34" charset="0"/>
                <a:buChar char="•"/>
              </a:pPr>
              <a:r>
                <a:rPr lang="es-MX" sz="1500"/>
                <a:t>Informe de gestión / empalme</a:t>
              </a:r>
            </a:p>
          </p:txBody>
        </p:sp>
        <p:sp>
          <p:nvSpPr>
            <p:cNvPr id="27" name="Flecha derecha 5">
              <a:extLst>
                <a:ext uri="{FF2B5EF4-FFF2-40B4-BE49-F238E27FC236}">
                  <a16:creationId xmlns:a16="http://schemas.microsoft.com/office/drawing/2014/main" id="{8CB7299F-D256-7BFC-C253-2C4084DE3381}"/>
                </a:ext>
              </a:extLst>
            </p:cNvPr>
            <p:cNvSpPr/>
            <p:nvPr/>
          </p:nvSpPr>
          <p:spPr>
            <a:xfrm>
              <a:off x="3366991" y="4615444"/>
              <a:ext cx="235075" cy="197892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  <p:sp>
          <p:nvSpPr>
            <p:cNvPr id="28" name="Flecha derecha 59">
              <a:extLst>
                <a:ext uri="{FF2B5EF4-FFF2-40B4-BE49-F238E27FC236}">
                  <a16:creationId xmlns:a16="http://schemas.microsoft.com/office/drawing/2014/main" id="{27DDB359-E500-4455-1E4E-08BB11631138}"/>
                </a:ext>
              </a:extLst>
            </p:cNvPr>
            <p:cNvSpPr/>
            <p:nvPr/>
          </p:nvSpPr>
          <p:spPr>
            <a:xfrm>
              <a:off x="5885005" y="4617898"/>
              <a:ext cx="235075" cy="197892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  <p:sp>
          <p:nvSpPr>
            <p:cNvPr id="29" name="Rectángulo: esquinas redondeadas 3">
              <a:extLst>
                <a:ext uri="{FF2B5EF4-FFF2-40B4-BE49-F238E27FC236}">
                  <a16:creationId xmlns:a16="http://schemas.microsoft.com/office/drawing/2014/main" id="{C742787D-7C8B-3E98-24B4-6238EBE09131}"/>
                </a:ext>
              </a:extLst>
            </p:cNvPr>
            <p:cNvSpPr/>
            <p:nvPr/>
          </p:nvSpPr>
          <p:spPr>
            <a:xfrm>
              <a:off x="3661032" y="3903462"/>
              <a:ext cx="2035241" cy="258553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r>
                <a:rPr lang="es-MX" b="1">
                  <a:solidFill>
                    <a:prstClr val="white"/>
                  </a:solidFill>
                  <a:latin typeface="Helvetica"/>
                  <a:ea typeface="Verdana" panose="020B0604030504040204" pitchFamily="34" charset="0"/>
                </a:rPr>
                <a:t>Programación</a:t>
              </a:r>
              <a:endParaRPr lang="es-MX" sz="1650" b="1">
                <a:solidFill>
                  <a:prstClr val="white"/>
                </a:solidFill>
                <a:latin typeface="Helvetica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0" name="Triángulo rectángulo 61">
              <a:extLst>
                <a:ext uri="{FF2B5EF4-FFF2-40B4-BE49-F238E27FC236}">
                  <a16:creationId xmlns:a16="http://schemas.microsoft.com/office/drawing/2014/main" id="{497C3C65-911D-33B7-A428-848F291C9064}"/>
                </a:ext>
              </a:extLst>
            </p:cNvPr>
            <p:cNvSpPr/>
            <p:nvPr/>
          </p:nvSpPr>
          <p:spPr>
            <a:xfrm rot="5400000">
              <a:off x="3648859" y="3850796"/>
              <a:ext cx="340060" cy="351043"/>
            </a:xfrm>
            <a:prstGeom prst="rtTriangle">
              <a:avLst/>
            </a:prstGeom>
            <a:solidFill>
              <a:srgbClr val="1F4E7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CO" sz="2700">
                <a:solidFill>
                  <a:prstClr val="white"/>
                </a:solidFill>
                <a:latin typeface="Helvetica"/>
              </a:endParaRPr>
            </a:p>
          </p:txBody>
        </p:sp>
        <p:sp>
          <p:nvSpPr>
            <p:cNvPr id="31" name="Rectángulo: esquinas redondeadas 3">
              <a:extLst>
                <a:ext uri="{FF2B5EF4-FFF2-40B4-BE49-F238E27FC236}">
                  <a16:creationId xmlns:a16="http://schemas.microsoft.com/office/drawing/2014/main" id="{B1E0915B-E0BF-A815-1AD3-BD7D196DC2FC}"/>
                </a:ext>
              </a:extLst>
            </p:cNvPr>
            <p:cNvSpPr/>
            <p:nvPr/>
          </p:nvSpPr>
          <p:spPr>
            <a:xfrm>
              <a:off x="6235481" y="3903462"/>
              <a:ext cx="2116476" cy="258553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r>
                <a:rPr lang="es-MX" b="1">
                  <a:solidFill>
                    <a:prstClr val="white"/>
                  </a:solidFill>
                  <a:latin typeface="Helvetica"/>
                  <a:ea typeface="Verdana" panose="020B0604030504040204" pitchFamily="34" charset="0"/>
                </a:rPr>
                <a:t>Ejecución</a:t>
              </a:r>
              <a:endParaRPr lang="es-MX" sz="1650" b="1">
                <a:solidFill>
                  <a:prstClr val="white"/>
                </a:solidFill>
                <a:latin typeface="Helvetica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2" name="Triángulo rectángulo 63">
              <a:extLst>
                <a:ext uri="{FF2B5EF4-FFF2-40B4-BE49-F238E27FC236}">
                  <a16:creationId xmlns:a16="http://schemas.microsoft.com/office/drawing/2014/main" id="{608BEDEA-855E-80DF-9EC9-F5F57B0A45D2}"/>
                </a:ext>
              </a:extLst>
            </p:cNvPr>
            <p:cNvSpPr/>
            <p:nvPr/>
          </p:nvSpPr>
          <p:spPr>
            <a:xfrm rot="5400000">
              <a:off x="6223308" y="3850796"/>
              <a:ext cx="340060" cy="351043"/>
            </a:xfrm>
            <a:prstGeom prst="rtTriangle">
              <a:avLst/>
            </a:prstGeom>
            <a:solidFill>
              <a:srgbClr val="1F4E7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CO" sz="2700">
                <a:solidFill>
                  <a:prstClr val="white"/>
                </a:solidFill>
                <a:latin typeface="Helvetica"/>
              </a:endParaRPr>
            </a:p>
          </p:txBody>
        </p:sp>
        <p:sp>
          <p:nvSpPr>
            <p:cNvPr id="33" name="Rectángulo: esquinas redondeadas 3">
              <a:extLst>
                <a:ext uri="{FF2B5EF4-FFF2-40B4-BE49-F238E27FC236}">
                  <a16:creationId xmlns:a16="http://schemas.microsoft.com/office/drawing/2014/main" id="{AF603BD4-955B-7DDB-10FB-836DECFD6687}"/>
                </a:ext>
              </a:extLst>
            </p:cNvPr>
            <p:cNvSpPr/>
            <p:nvPr/>
          </p:nvSpPr>
          <p:spPr>
            <a:xfrm>
              <a:off x="8830046" y="3899018"/>
              <a:ext cx="2467500" cy="258553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r>
                <a:rPr lang="es-MX" b="1">
                  <a:solidFill>
                    <a:prstClr val="white"/>
                  </a:solidFill>
                  <a:latin typeface="Helvetica"/>
                  <a:ea typeface="Verdana" panose="020B0604030504040204" pitchFamily="34" charset="0"/>
                </a:rPr>
                <a:t>     Seguimiento y Evaluación</a:t>
              </a:r>
              <a:endParaRPr lang="es-MX" sz="1650" b="1">
                <a:solidFill>
                  <a:prstClr val="white"/>
                </a:solidFill>
                <a:latin typeface="Helvetica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 defTabSz="1371600">
                <a:defRPr/>
              </a:pPr>
              <a:endParaRPr lang="es-MX" sz="1650" b="1">
                <a:solidFill>
                  <a:srgbClr val="E7E6E6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4" name="Triángulo rectángulo 65">
              <a:extLst>
                <a:ext uri="{FF2B5EF4-FFF2-40B4-BE49-F238E27FC236}">
                  <a16:creationId xmlns:a16="http://schemas.microsoft.com/office/drawing/2014/main" id="{2858B07A-0B67-A10D-93DD-69E9A3A23A3B}"/>
                </a:ext>
              </a:extLst>
            </p:cNvPr>
            <p:cNvSpPr/>
            <p:nvPr/>
          </p:nvSpPr>
          <p:spPr>
            <a:xfrm rot="5400000">
              <a:off x="8817873" y="3846352"/>
              <a:ext cx="340060" cy="351043"/>
            </a:xfrm>
            <a:prstGeom prst="rtTriangle">
              <a:avLst/>
            </a:prstGeom>
            <a:solidFill>
              <a:srgbClr val="1F4E7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00">
                <a:defRPr/>
              </a:pPr>
              <a:endParaRPr lang="es-CO" sz="2700">
                <a:solidFill>
                  <a:prstClr val="white"/>
                </a:solidFill>
                <a:latin typeface="Helvetica"/>
              </a:endParaRPr>
            </a:p>
          </p:txBody>
        </p:sp>
        <p:sp>
          <p:nvSpPr>
            <p:cNvPr id="35" name="Flecha derecha 66">
              <a:extLst>
                <a:ext uri="{FF2B5EF4-FFF2-40B4-BE49-F238E27FC236}">
                  <a16:creationId xmlns:a16="http://schemas.microsoft.com/office/drawing/2014/main" id="{B816E09C-5BAE-943F-B3CA-EB39F5B4FC13}"/>
                </a:ext>
              </a:extLst>
            </p:cNvPr>
            <p:cNvSpPr/>
            <p:nvPr/>
          </p:nvSpPr>
          <p:spPr>
            <a:xfrm>
              <a:off x="8502295" y="4613600"/>
              <a:ext cx="235075" cy="197892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  <p:sp>
          <p:nvSpPr>
            <p:cNvPr id="36" name="Triángulo isósceles 6">
              <a:extLst>
                <a:ext uri="{FF2B5EF4-FFF2-40B4-BE49-F238E27FC236}">
                  <a16:creationId xmlns:a16="http://schemas.microsoft.com/office/drawing/2014/main" id="{16417D72-4136-6977-0F95-8136A2DE7F5D}"/>
                </a:ext>
              </a:extLst>
            </p:cNvPr>
            <p:cNvSpPr/>
            <p:nvPr/>
          </p:nvSpPr>
          <p:spPr>
            <a:xfrm rot="5400000">
              <a:off x="1857438" y="3403870"/>
              <a:ext cx="193696" cy="14464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  <p:sp>
          <p:nvSpPr>
            <p:cNvPr id="37" name="Triángulo isósceles 67">
              <a:extLst>
                <a:ext uri="{FF2B5EF4-FFF2-40B4-BE49-F238E27FC236}">
                  <a16:creationId xmlns:a16="http://schemas.microsoft.com/office/drawing/2014/main" id="{98ECBD5E-D445-8992-BC6D-C30ED99FA065}"/>
                </a:ext>
              </a:extLst>
            </p:cNvPr>
            <p:cNvSpPr/>
            <p:nvPr/>
          </p:nvSpPr>
          <p:spPr>
            <a:xfrm rot="5400000">
              <a:off x="9812578" y="3394345"/>
              <a:ext cx="193696" cy="14464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  <p:sp>
          <p:nvSpPr>
            <p:cNvPr id="38" name="Triángulo isósceles 68">
              <a:extLst>
                <a:ext uri="{FF2B5EF4-FFF2-40B4-BE49-F238E27FC236}">
                  <a16:creationId xmlns:a16="http://schemas.microsoft.com/office/drawing/2014/main" id="{580D0704-E352-B7DF-6E5B-D0DA7B31BA44}"/>
                </a:ext>
              </a:extLst>
            </p:cNvPr>
            <p:cNvSpPr/>
            <p:nvPr/>
          </p:nvSpPr>
          <p:spPr>
            <a:xfrm rot="10800000">
              <a:off x="11588333" y="4634776"/>
              <a:ext cx="193696" cy="14464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  <p:sp>
          <p:nvSpPr>
            <p:cNvPr id="39" name="Triángulo isósceles 69">
              <a:extLst>
                <a:ext uri="{FF2B5EF4-FFF2-40B4-BE49-F238E27FC236}">
                  <a16:creationId xmlns:a16="http://schemas.microsoft.com/office/drawing/2014/main" id="{2082A150-B800-64DA-2D5E-5227A56C995B}"/>
                </a:ext>
              </a:extLst>
            </p:cNvPr>
            <p:cNvSpPr/>
            <p:nvPr/>
          </p:nvSpPr>
          <p:spPr>
            <a:xfrm rot="16200000">
              <a:off x="7825766" y="5609069"/>
              <a:ext cx="193696" cy="14464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  <p:sp>
          <p:nvSpPr>
            <p:cNvPr id="40" name="Triángulo isósceles 70">
              <a:extLst>
                <a:ext uri="{FF2B5EF4-FFF2-40B4-BE49-F238E27FC236}">
                  <a16:creationId xmlns:a16="http://schemas.microsoft.com/office/drawing/2014/main" id="{7EC037E0-382D-EE0F-8D58-B63D68A8B481}"/>
                </a:ext>
              </a:extLst>
            </p:cNvPr>
            <p:cNvSpPr/>
            <p:nvPr/>
          </p:nvSpPr>
          <p:spPr>
            <a:xfrm rot="16200000">
              <a:off x="3647216" y="5619584"/>
              <a:ext cx="193696" cy="14464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  <p:sp>
          <p:nvSpPr>
            <p:cNvPr id="41" name="Triángulo isósceles 71">
              <a:extLst>
                <a:ext uri="{FF2B5EF4-FFF2-40B4-BE49-F238E27FC236}">
                  <a16:creationId xmlns:a16="http://schemas.microsoft.com/office/drawing/2014/main" id="{112BEB89-223E-F9BF-8CAD-2C7B48C07958}"/>
                </a:ext>
              </a:extLst>
            </p:cNvPr>
            <p:cNvSpPr/>
            <p:nvPr/>
          </p:nvSpPr>
          <p:spPr>
            <a:xfrm>
              <a:off x="595251" y="4501707"/>
              <a:ext cx="193696" cy="14464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16777A8B-224B-0DA4-4C9C-A2B03226E9DD}"/>
              </a:ext>
            </a:extLst>
          </p:cNvPr>
          <p:cNvSpPr/>
          <p:nvPr/>
        </p:nvSpPr>
        <p:spPr>
          <a:xfrm flipV="1">
            <a:off x="5439029" y="1840698"/>
            <a:ext cx="2248110" cy="10999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7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79011F7-679C-7650-59D6-6F30ED69889A}"/>
              </a:ext>
            </a:extLst>
          </p:cNvPr>
          <p:cNvSpPr/>
          <p:nvPr/>
        </p:nvSpPr>
        <p:spPr>
          <a:xfrm flipV="1">
            <a:off x="6506663" y="1840698"/>
            <a:ext cx="2768642" cy="10999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70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F3CBE21-6F47-3A05-41B7-B17119AACE33}"/>
              </a:ext>
            </a:extLst>
          </p:cNvPr>
          <p:cNvSpPr/>
          <p:nvPr/>
        </p:nvSpPr>
        <p:spPr>
          <a:xfrm flipV="1">
            <a:off x="7831157" y="1840698"/>
            <a:ext cx="5057451" cy="109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1507740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1B0A165-18B3-F100-6831-53A6D6E2007E}"/>
              </a:ext>
            </a:extLst>
          </p:cNvPr>
          <p:cNvSpPr txBox="1"/>
          <p:nvPr/>
        </p:nvSpPr>
        <p:spPr>
          <a:xfrm>
            <a:off x="4296941" y="1187180"/>
            <a:ext cx="105939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082" marR="436245" indent="-269082"/>
            <a:r>
              <a:rPr lang="es-MX" sz="4200" b="1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¿Qué requerimos para lograrlo?</a:t>
            </a:r>
          </a:p>
        </p:txBody>
      </p:sp>
      <p:pic>
        <p:nvPicPr>
          <p:cNvPr id="3" name="Imagen 7">
            <a:extLst>
              <a:ext uri="{FF2B5EF4-FFF2-40B4-BE49-F238E27FC236}">
                <a16:creationId xmlns:a16="http://schemas.microsoft.com/office/drawing/2014/main" id="{5D6C325F-6806-06D3-AD51-F05EF1DA1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043" y="6555816"/>
            <a:ext cx="2552448" cy="2187813"/>
          </a:xfrm>
          <a:prstGeom prst="rect">
            <a:avLst/>
          </a:prstGeom>
        </p:spPr>
      </p:pic>
      <p:pic>
        <p:nvPicPr>
          <p:cNvPr id="42" name="Imagen 9">
            <a:extLst>
              <a:ext uri="{FF2B5EF4-FFF2-40B4-BE49-F238E27FC236}">
                <a16:creationId xmlns:a16="http://schemas.microsoft.com/office/drawing/2014/main" id="{66860E4A-A290-D4E5-9EEF-5BD04D54D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8138" y="6472067"/>
            <a:ext cx="2078612" cy="2271563"/>
          </a:xfrm>
          <a:prstGeom prst="rect">
            <a:avLst/>
          </a:prstGeom>
        </p:spPr>
      </p:pic>
      <p:grpSp>
        <p:nvGrpSpPr>
          <p:cNvPr id="44" name="Grupo 5">
            <a:extLst>
              <a:ext uri="{FF2B5EF4-FFF2-40B4-BE49-F238E27FC236}">
                <a16:creationId xmlns:a16="http://schemas.microsoft.com/office/drawing/2014/main" id="{C5472281-896B-1F27-E081-14C563D40197}"/>
              </a:ext>
            </a:extLst>
          </p:cNvPr>
          <p:cNvGrpSpPr/>
          <p:nvPr/>
        </p:nvGrpSpPr>
        <p:grpSpPr>
          <a:xfrm>
            <a:off x="803257" y="2549139"/>
            <a:ext cx="16590240" cy="3237371"/>
            <a:chOff x="535504" y="1699426"/>
            <a:chExt cx="11060160" cy="2158247"/>
          </a:xfrm>
        </p:grpSpPr>
        <p:sp>
          <p:nvSpPr>
            <p:cNvPr id="48" name="CuadroTexto 2">
              <a:extLst>
                <a:ext uri="{FF2B5EF4-FFF2-40B4-BE49-F238E27FC236}">
                  <a16:creationId xmlns:a16="http://schemas.microsoft.com/office/drawing/2014/main" id="{8AC00922-D244-D26F-2F29-DF8A1E1AA46F}"/>
                </a:ext>
              </a:extLst>
            </p:cNvPr>
            <p:cNvSpPr txBox="1"/>
            <p:nvPr/>
          </p:nvSpPr>
          <p:spPr>
            <a:xfrm>
              <a:off x="976628" y="2288012"/>
              <a:ext cx="3043338" cy="1569661"/>
            </a:xfrm>
            <a:prstGeom prst="rect">
              <a:avLst/>
            </a:prstGeom>
            <a:noFill/>
          </p:spPr>
          <p:txBody>
            <a:bodyPr wrap="square" lIns="137160" tIns="68580" rIns="137160" bIns="68580" rtlCol="0" anchor="t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"/>
                  <a:ea typeface="Calibri"/>
                  <a:cs typeface="Calibri"/>
                </a:rPr>
                <a:t>Grandes cambios (legados)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"/>
                  <a:ea typeface="Calibri"/>
                  <a:cs typeface="Calibri"/>
                </a:rPr>
                <a:t>Apuestas transformadoras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"/>
                  <a:ea typeface="Calibri"/>
                  <a:cs typeface="Calibri"/>
                </a:rPr>
                <a:t>Programas incluyentes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"/>
                  <a:ea typeface="Calibri"/>
                  <a:cs typeface="Calibri"/>
                </a:rPr>
                <a:t>Visión de largo plazo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highlight>
                    <a:srgbClr val="DCF5FC"/>
                  </a:highlight>
                  <a:latin typeface="Calibri"/>
                  <a:ea typeface="Calibri"/>
                  <a:cs typeface="Calibri"/>
                </a:rPr>
                <a:t>Acción supramunicipal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"/>
                  <a:ea typeface="Calibri"/>
                  <a:cs typeface="Calibri"/>
                </a:rPr>
                <a:t>Metas viables / admirables</a:t>
              </a:r>
            </a:p>
          </p:txBody>
        </p:sp>
        <p:sp>
          <p:nvSpPr>
            <p:cNvPr id="49" name="Rectángulo 6">
              <a:extLst>
                <a:ext uri="{FF2B5EF4-FFF2-40B4-BE49-F238E27FC236}">
                  <a16:creationId xmlns:a16="http://schemas.microsoft.com/office/drawing/2014/main" id="{787EA6C9-C383-3E01-F008-DBE1F4B213F8}"/>
                </a:ext>
              </a:extLst>
            </p:cNvPr>
            <p:cNvSpPr/>
            <p:nvPr/>
          </p:nvSpPr>
          <p:spPr>
            <a:xfrm>
              <a:off x="535504" y="1756268"/>
              <a:ext cx="362309" cy="31055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  <p:sp>
          <p:nvSpPr>
            <p:cNvPr id="50" name="Rectángulo 17">
              <a:extLst>
                <a:ext uri="{FF2B5EF4-FFF2-40B4-BE49-F238E27FC236}">
                  <a16:creationId xmlns:a16="http://schemas.microsoft.com/office/drawing/2014/main" id="{773C10D4-D7BA-BA9D-ED4E-03AE1F282073}"/>
                </a:ext>
              </a:extLst>
            </p:cNvPr>
            <p:cNvSpPr/>
            <p:nvPr/>
          </p:nvSpPr>
          <p:spPr>
            <a:xfrm>
              <a:off x="4314612" y="1789270"/>
              <a:ext cx="362309" cy="310551"/>
            </a:xfrm>
            <a:prstGeom prst="rect">
              <a:avLst/>
            </a:prstGeom>
            <a:solidFill>
              <a:srgbClr val="1E508F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  <p:sp>
          <p:nvSpPr>
            <p:cNvPr id="51" name="Rectángulo 20">
              <a:extLst>
                <a:ext uri="{FF2B5EF4-FFF2-40B4-BE49-F238E27FC236}">
                  <a16:creationId xmlns:a16="http://schemas.microsoft.com/office/drawing/2014/main" id="{32DFB090-864F-5677-C036-5F26094A9C50}"/>
                </a:ext>
              </a:extLst>
            </p:cNvPr>
            <p:cNvSpPr/>
            <p:nvPr/>
          </p:nvSpPr>
          <p:spPr>
            <a:xfrm>
              <a:off x="8002173" y="1775822"/>
              <a:ext cx="362309" cy="310551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/>
            </a:p>
          </p:txBody>
        </p:sp>
        <p:sp>
          <p:nvSpPr>
            <p:cNvPr id="52" name="CuadroTexto 15">
              <a:extLst>
                <a:ext uri="{FF2B5EF4-FFF2-40B4-BE49-F238E27FC236}">
                  <a16:creationId xmlns:a16="http://schemas.microsoft.com/office/drawing/2014/main" id="{51248C0A-28DA-98F7-3962-5F176E023B7B}"/>
                </a:ext>
              </a:extLst>
            </p:cNvPr>
            <p:cNvSpPr txBox="1"/>
            <p:nvPr/>
          </p:nvSpPr>
          <p:spPr>
            <a:xfrm>
              <a:off x="987671" y="1699426"/>
              <a:ext cx="26982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sz="2700" b="1"/>
                <a:t>Pensar Estratégicamente</a:t>
              </a:r>
            </a:p>
          </p:txBody>
        </p:sp>
        <p:sp>
          <p:nvSpPr>
            <p:cNvPr id="53" name="CuadroTexto 16">
              <a:extLst>
                <a:ext uri="{FF2B5EF4-FFF2-40B4-BE49-F238E27FC236}">
                  <a16:creationId xmlns:a16="http://schemas.microsoft.com/office/drawing/2014/main" id="{A69177B4-B98A-82B7-F42D-47502658FBE7}"/>
                </a:ext>
              </a:extLst>
            </p:cNvPr>
            <p:cNvSpPr txBox="1"/>
            <p:nvPr/>
          </p:nvSpPr>
          <p:spPr>
            <a:xfrm>
              <a:off x="4758966" y="1736554"/>
              <a:ext cx="252266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sz="2700" b="1"/>
                <a:t>Potenciar el ciclo de la gestión </a:t>
              </a:r>
            </a:p>
          </p:txBody>
        </p:sp>
        <p:sp>
          <p:nvSpPr>
            <p:cNvPr id="54" name="CuadroTexto 24">
              <a:extLst>
                <a:ext uri="{FF2B5EF4-FFF2-40B4-BE49-F238E27FC236}">
                  <a16:creationId xmlns:a16="http://schemas.microsoft.com/office/drawing/2014/main" id="{E31FDA8E-DA62-BF73-941A-E3DDB328C44A}"/>
                </a:ext>
              </a:extLst>
            </p:cNvPr>
            <p:cNvSpPr txBox="1"/>
            <p:nvPr/>
          </p:nvSpPr>
          <p:spPr>
            <a:xfrm>
              <a:off x="4758966" y="2371985"/>
              <a:ext cx="2698282" cy="1323439"/>
            </a:xfrm>
            <a:prstGeom prst="rect">
              <a:avLst/>
            </a:prstGeom>
            <a:noFill/>
          </p:spPr>
          <p:txBody>
            <a:bodyPr wrap="square" lIns="137160" tIns="68580" rIns="137160" bIns="68580" rtlCol="0" anchor="t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highlight>
                    <a:srgbClr val="DCF5FC"/>
                  </a:highlight>
                  <a:latin typeface="Calibri Light"/>
                  <a:ea typeface="Calibri Light"/>
                  <a:cs typeface="Calibri Light"/>
                </a:rPr>
                <a:t>PDT monitoreable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highlight>
                    <a:srgbClr val="DCF5FC"/>
                  </a:highlight>
                  <a:latin typeface="Calibri Light"/>
                  <a:ea typeface="Calibri Light"/>
                  <a:cs typeface="Calibri Light"/>
                </a:rPr>
                <a:t>PDT participativo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 Light"/>
                  <a:ea typeface="Calibri Light"/>
                  <a:cs typeface="Calibri Light"/>
                </a:rPr>
                <a:t>Seguimiento a PDT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 Light"/>
                  <a:ea typeface="Calibri Light"/>
                  <a:cs typeface="Calibri Light"/>
                </a:rPr>
                <a:t>Ejecución efectiva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 Light"/>
                  <a:ea typeface="Calibri Light"/>
                  <a:cs typeface="Calibri Light"/>
                </a:rPr>
                <a:t>Mejorar el desempeño</a:t>
              </a:r>
            </a:p>
          </p:txBody>
        </p:sp>
        <p:sp>
          <p:nvSpPr>
            <p:cNvPr id="55" name="CuadroTexto 25">
              <a:extLst>
                <a:ext uri="{FF2B5EF4-FFF2-40B4-BE49-F238E27FC236}">
                  <a16:creationId xmlns:a16="http://schemas.microsoft.com/office/drawing/2014/main" id="{13DC974D-BD52-434E-4192-8C0EA8690C3D}"/>
                </a:ext>
              </a:extLst>
            </p:cNvPr>
            <p:cNvSpPr txBox="1"/>
            <p:nvPr/>
          </p:nvSpPr>
          <p:spPr>
            <a:xfrm>
              <a:off x="8483529" y="1756268"/>
              <a:ext cx="31121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MX" sz="2700" b="1"/>
                <a:t>Capacidad de gobierno</a:t>
              </a:r>
            </a:p>
          </p:txBody>
        </p:sp>
        <p:sp>
          <p:nvSpPr>
            <p:cNvPr id="56" name="CuadroTexto 26">
              <a:extLst>
                <a:ext uri="{FF2B5EF4-FFF2-40B4-BE49-F238E27FC236}">
                  <a16:creationId xmlns:a16="http://schemas.microsoft.com/office/drawing/2014/main" id="{A82F9AC0-CA0D-56B2-E1E3-D679EDCCD66E}"/>
                </a:ext>
              </a:extLst>
            </p:cNvPr>
            <p:cNvSpPr txBox="1"/>
            <p:nvPr/>
          </p:nvSpPr>
          <p:spPr>
            <a:xfrm>
              <a:off x="8172034" y="2265961"/>
              <a:ext cx="3318610" cy="1569661"/>
            </a:xfrm>
            <a:prstGeom prst="rect">
              <a:avLst/>
            </a:prstGeom>
            <a:noFill/>
          </p:spPr>
          <p:txBody>
            <a:bodyPr wrap="square" lIns="137160" tIns="68580" rIns="137160" bIns="68580" rtlCol="0" anchor="t">
              <a:sp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highlight>
                    <a:srgbClr val="DCF5FC"/>
                  </a:highlight>
                  <a:latin typeface="Calibri"/>
                  <a:ea typeface="Calibri"/>
                  <a:cs typeface="Calibri"/>
                </a:rPr>
                <a:t>Articular PND + PDD + PDM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"/>
                  <a:ea typeface="Calibri"/>
                  <a:cs typeface="Calibri"/>
                </a:rPr>
                <a:t>Uso de información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"/>
                  <a:ea typeface="Calibri"/>
                  <a:cs typeface="Calibri"/>
                </a:rPr>
                <a:t>Territorializar políticas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"/>
                  <a:ea typeface="Calibri"/>
                  <a:cs typeface="Calibri"/>
                </a:rPr>
                <a:t>Equipo técnico – estratégico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"/>
                  <a:ea typeface="Calibri"/>
                  <a:cs typeface="Calibri"/>
                </a:rPr>
                <a:t>Gestión y relacionamiento</a:t>
              </a:r>
            </a:p>
            <a:p>
              <a:pPr marL="271463" indent="-271463">
                <a:buFont typeface="Arial" panose="020B0604020202020204" pitchFamily="34" charset="0"/>
                <a:buChar char="•"/>
              </a:pPr>
              <a:r>
                <a:rPr lang="es-MX" sz="2400" dirty="0">
                  <a:latin typeface="Calibri"/>
                  <a:ea typeface="Calibri"/>
                  <a:cs typeface="Calibri"/>
                </a:rPr>
                <a:t>Toma de decisión oportuna</a:t>
              </a:r>
            </a:p>
          </p:txBody>
        </p:sp>
      </p:grpSp>
      <p:pic>
        <p:nvPicPr>
          <p:cNvPr id="46" name="Imagen 4">
            <a:extLst>
              <a:ext uri="{FF2B5EF4-FFF2-40B4-BE49-F238E27FC236}">
                <a16:creationId xmlns:a16="http://schemas.microsoft.com/office/drawing/2014/main" id="{22BBD428-871E-6F17-1477-123D13A73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407" y="6728345"/>
            <a:ext cx="2361449" cy="218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9025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23083</TotalTime>
  <Words>2021</Words>
  <Application>Microsoft Office PowerPoint</Application>
  <PresentationFormat>Personalizado</PresentationFormat>
  <Paragraphs>446</Paragraphs>
  <Slides>31</Slides>
  <Notes>14</Notes>
  <HiddenSlides>13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31</vt:i4>
      </vt:variant>
    </vt:vector>
  </HeadingPairs>
  <TitlesOfParts>
    <vt:vector size="44" baseType="lpstr">
      <vt:lpstr>Montserrat</vt:lpstr>
      <vt:lpstr>Helvetica</vt:lpstr>
      <vt:lpstr>Calibri</vt:lpstr>
      <vt:lpstr>Arial</vt:lpstr>
      <vt:lpstr>Helvetica Neue</vt:lpstr>
      <vt:lpstr>Arial Black</vt:lpstr>
      <vt:lpstr>Calibri Light</vt:lpstr>
      <vt:lpstr>Work Sans</vt:lpstr>
      <vt:lpstr>Arial MT</vt:lpstr>
      <vt:lpstr>Verdana</vt:lpstr>
      <vt:lpstr>Office Theme</vt:lpstr>
      <vt:lpstr>Tema de Office</vt:lpstr>
      <vt:lpstr>1_Tema de Office</vt:lpstr>
      <vt:lpstr>Presentación de PowerPoint</vt:lpstr>
      <vt:lpstr>Acompañamiento a Plan de Desarrollo Territorial DEPARTAMENTO DE CÓRDOBA 2024-2027  Juntos por el territorio  FASE III </vt:lpstr>
      <vt:lpstr>Presentación de PowerPoint</vt:lpstr>
      <vt:lpstr>Presentación de PowerPoint</vt:lpstr>
      <vt:lpstr>Distribución del Equipo Territorial</vt:lpstr>
      <vt:lpstr>Córdoba</vt:lpstr>
      <vt:lpstr>Presentación de PowerPoint</vt:lpstr>
      <vt:lpstr>Presentación de PowerPoint</vt:lpstr>
      <vt:lpstr>Las etapas</vt:lpstr>
      <vt:lpstr>Oferta de valor</vt:lpstr>
      <vt:lpstr>Oferta de valor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Transformación 1 Busca un cambio en la planificación del ordenamiento y del desarrollo del territorio, donde la protección de los determinantes ambientales y de las áreas de especial interés para garantizar el derecho a la alimentación sean objetivos centrales que, desde un enfoque funcional del ordenamiento, orienten procesos de planificación territorial participativo, donde las voces de las y los que habitan los territorios sean escuchadas e incorporadas.</vt:lpstr>
      <vt:lpstr>Transformación 2 Busca la adaptación y mitigación del riesgo, que integra la protección de la vida con la seguridad jurídica e institucional, así como la seguridad económica y social. Los habilitadores estructurales incluidos brindan las condiciones para la superación de las privaciones y la expansión de las capacidades en medio de la diversidad y la pluralidad.</vt:lpstr>
      <vt:lpstr>Presentación de PowerPoint</vt:lpstr>
      <vt:lpstr>Presentación de PowerPoint</vt:lpstr>
      <vt:lpstr>Transformación 5</vt:lpstr>
      <vt:lpstr>Las fuentes de financiación se asocian en su uso  a las transformaciones del PND</vt:lpstr>
      <vt:lpstr>Presentación de PowerPoint</vt:lpstr>
      <vt:lpstr>Presentación de PowerPoint</vt:lpstr>
      <vt:lpstr>Territorialización del PDN 2022 - 2026</vt:lpstr>
      <vt:lpstr>Territorialización del PDN 2022 - 2026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 ENMC.pptx</dc:title>
  <dc:creator>Luisa Gonzalez</dc:creator>
  <cp:lastModifiedBy>camilo Berrocal Mendez</cp:lastModifiedBy>
  <cp:revision>180</cp:revision>
  <dcterms:created xsi:type="dcterms:W3CDTF">2006-08-16T00:00:00Z</dcterms:created>
  <dcterms:modified xsi:type="dcterms:W3CDTF">2024-01-30T18:38:21Z</dcterms:modified>
  <dc:identifier>DAFknw-47mQ</dc:identifier>
</cp:coreProperties>
</file>