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86" r:id="rId3"/>
    <p:sldId id="273" r:id="rId4"/>
    <p:sldId id="274" r:id="rId5"/>
    <p:sldId id="285" r:id="rId6"/>
    <p:sldId id="275" r:id="rId7"/>
    <p:sldId id="276" r:id="rId8"/>
    <p:sldId id="282" r:id="rId9"/>
    <p:sldId id="283" r:id="rId10"/>
    <p:sldId id="278" r:id="rId11"/>
    <p:sldId id="279" r:id="rId12"/>
    <p:sldId id="280" r:id="rId13"/>
    <p:sldId id="281" r:id="rId14"/>
    <p:sldId id="288" r:id="rId15"/>
    <p:sldId id="284" r:id="rId16"/>
    <p:sldId id="259" r:id="rId17"/>
    <p:sldId id="287" r:id="rId18"/>
  </p:sldIdLst>
  <p:sldSz cx="9144000" cy="5143500" type="screen16x9"/>
  <p:notesSz cx="6858000" cy="9144000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2F6B"/>
    <a:srgbClr val="007903"/>
    <a:srgbClr val="99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30" autoAdjust="0"/>
    <p:restoredTop sz="86320" autoAdjust="0"/>
  </p:normalViewPr>
  <p:slideViewPr>
    <p:cSldViewPr>
      <p:cViewPr varScale="1">
        <p:scale>
          <a:sx n="76" d="100"/>
          <a:sy n="76" d="100"/>
        </p:scale>
        <p:origin x="1104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FB9A1E-31A7-442E-B00D-D5C54423D3BF}" type="doc">
      <dgm:prSet loTypeId="urn:microsoft.com/office/officeart/2005/8/layout/pyramid3" loCatId="pyramid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s-CO"/>
        </a:p>
      </dgm:t>
    </dgm:pt>
    <dgm:pt modelId="{95EA3D77-54DD-43FA-BEC4-B79C122E8FF2}">
      <dgm:prSet phldrT="[Texto]"/>
      <dgm:spPr/>
      <dgm:t>
        <a:bodyPr/>
        <a:lstStyle/>
        <a:p>
          <a:r>
            <a:rPr lang="es-MX" dirty="0"/>
            <a:t>Compromisos globales de mitigación de GEI, adaptación y conservación de biodiversidad</a:t>
          </a:r>
          <a:endParaRPr lang="es-CO" dirty="0"/>
        </a:p>
      </dgm:t>
    </dgm:pt>
    <dgm:pt modelId="{6AA3D70A-142D-46CF-9FAE-EB69174B9A7E}" type="parTrans" cxnId="{1EF0D0F9-2807-455F-9B7B-56A077639E44}">
      <dgm:prSet/>
      <dgm:spPr/>
      <dgm:t>
        <a:bodyPr/>
        <a:lstStyle/>
        <a:p>
          <a:endParaRPr lang="es-CO"/>
        </a:p>
      </dgm:t>
    </dgm:pt>
    <dgm:pt modelId="{77DE01AE-D412-4B24-964D-C9EB8343F8F3}" type="sibTrans" cxnId="{1EF0D0F9-2807-455F-9B7B-56A077639E44}">
      <dgm:prSet/>
      <dgm:spPr/>
      <dgm:t>
        <a:bodyPr/>
        <a:lstStyle/>
        <a:p>
          <a:endParaRPr lang="es-CO"/>
        </a:p>
      </dgm:t>
    </dgm:pt>
    <dgm:pt modelId="{3F5931DB-6AA0-462D-96CD-6AEB60FC8D8E}">
      <dgm:prSet phldrT="[Texto]"/>
      <dgm:spPr/>
      <dgm:t>
        <a:bodyPr/>
        <a:lstStyle/>
        <a:p>
          <a:r>
            <a:rPr lang="es-MX" dirty="0"/>
            <a:t>Contribución Nacionalmente determinada (NDC)</a:t>
          </a:r>
          <a:endParaRPr lang="es-CO" dirty="0"/>
        </a:p>
      </dgm:t>
    </dgm:pt>
    <dgm:pt modelId="{909CAC4F-FAF5-44A5-9BFF-47E56B635B50}" type="parTrans" cxnId="{2B05071F-E978-4730-BD61-8F0EF3D69F93}">
      <dgm:prSet/>
      <dgm:spPr/>
      <dgm:t>
        <a:bodyPr/>
        <a:lstStyle/>
        <a:p>
          <a:endParaRPr lang="es-CO"/>
        </a:p>
      </dgm:t>
    </dgm:pt>
    <dgm:pt modelId="{FE8CE2D3-20EE-417C-A2D6-C4D2F375D24C}" type="sibTrans" cxnId="{2B05071F-E978-4730-BD61-8F0EF3D69F93}">
      <dgm:prSet/>
      <dgm:spPr/>
      <dgm:t>
        <a:bodyPr/>
        <a:lstStyle/>
        <a:p>
          <a:endParaRPr lang="es-CO"/>
        </a:p>
      </dgm:t>
    </dgm:pt>
    <dgm:pt modelId="{C4664877-4654-4D29-9A26-C69F31EA0B78}">
      <dgm:prSet phldrT="[Texto]"/>
      <dgm:spPr/>
      <dgm:t>
        <a:bodyPr/>
        <a:lstStyle/>
        <a:p>
          <a:r>
            <a:rPr lang="es-MX" dirty="0"/>
            <a:t>Estrategia 2050 – 51% reducción de GEI</a:t>
          </a:r>
          <a:endParaRPr lang="es-CO" dirty="0"/>
        </a:p>
      </dgm:t>
    </dgm:pt>
    <dgm:pt modelId="{9293FA44-7F45-4C86-93A2-D1EB5BFF1790}" type="parTrans" cxnId="{FECD37D3-3614-4B50-98BA-A23C5F9771F8}">
      <dgm:prSet/>
      <dgm:spPr/>
      <dgm:t>
        <a:bodyPr/>
        <a:lstStyle/>
        <a:p>
          <a:endParaRPr lang="es-CO"/>
        </a:p>
      </dgm:t>
    </dgm:pt>
    <dgm:pt modelId="{8F0D8303-DF77-4123-BB55-9F7D931D7116}" type="sibTrans" cxnId="{FECD37D3-3614-4B50-98BA-A23C5F9771F8}">
      <dgm:prSet/>
      <dgm:spPr/>
      <dgm:t>
        <a:bodyPr/>
        <a:lstStyle/>
        <a:p>
          <a:endParaRPr lang="es-CO"/>
        </a:p>
      </dgm:t>
    </dgm:pt>
    <dgm:pt modelId="{87D7AEEE-59E6-44EF-91A4-4DBF7B5F02CA}">
      <dgm:prSet/>
      <dgm:spPr/>
      <dgm:t>
        <a:bodyPr/>
        <a:lstStyle/>
        <a:p>
          <a:r>
            <a:rPr lang="es-MX" dirty="0"/>
            <a:t>Planes sectoriales de cambio climático: Minsalud, </a:t>
          </a:r>
          <a:r>
            <a:rPr lang="es-MX" dirty="0" err="1"/>
            <a:t>Mindefensa</a:t>
          </a:r>
          <a:r>
            <a:rPr lang="es-MX" dirty="0"/>
            <a:t>, </a:t>
          </a:r>
          <a:r>
            <a:rPr lang="es-MX" dirty="0" err="1"/>
            <a:t>Minagricultura</a:t>
          </a:r>
          <a:r>
            <a:rPr lang="es-MX" dirty="0"/>
            <a:t>, Min Ambiente, </a:t>
          </a:r>
          <a:r>
            <a:rPr lang="es-MX" dirty="0" err="1"/>
            <a:t>MinVivienda</a:t>
          </a:r>
          <a:endParaRPr lang="es-CO" dirty="0"/>
        </a:p>
      </dgm:t>
    </dgm:pt>
    <dgm:pt modelId="{7615353C-6C60-47DA-8CF4-AC0782F2F622}" type="parTrans" cxnId="{4639E268-CEFE-4715-B13B-B9E0A6506EF8}">
      <dgm:prSet/>
      <dgm:spPr/>
      <dgm:t>
        <a:bodyPr/>
        <a:lstStyle/>
        <a:p>
          <a:endParaRPr lang="es-CO"/>
        </a:p>
      </dgm:t>
    </dgm:pt>
    <dgm:pt modelId="{0FA6DE9A-42BF-4A65-9890-37E176B98554}" type="sibTrans" cxnId="{4639E268-CEFE-4715-B13B-B9E0A6506EF8}">
      <dgm:prSet/>
      <dgm:spPr/>
      <dgm:t>
        <a:bodyPr/>
        <a:lstStyle/>
        <a:p>
          <a:endParaRPr lang="es-CO"/>
        </a:p>
      </dgm:t>
    </dgm:pt>
    <dgm:pt modelId="{B4D22141-8ACF-46DB-9371-C28E51ADDC61}">
      <dgm:prSet/>
      <dgm:spPr/>
      <dgm:t>
        <a:bodyPr/>
        <a:lstStyle/>
        <a:p>
          <a:r>
            <a:rPr lang="es-MX" dirty="0"/>
            <a:t>Planes Territoriales de CC</a:t>
          </a:r>
          <a:endParaRPr lang="es-CO" dirty="0"/>
        </a:p>
      </dgm:t>
    </dgm:pt>
    <dgm:pt modelId="{542DB19B-B44F-4FB8-86CF-24772864C293}" type="parTrans" cxnId="{509BEB52-DFF7-4434-88F4-1E414058083B}">
      <dgm:prSet/>
      <dgm:spPr/>
      <dgm:t>
        <a:bodyPr/>
        <a:lstStyle/>
        <a:p>
          <a:endParaRPr lang="es-CO"/>
        </a:p>
      </dgm:t>
    </dgm:pt>
    <dgm:pt modelId="{BF5E0969-BD63-4483-8CE2-E71B6BAB8413}" type="sibTrans" cxnId="{509BEB52-DFF7-4434-88F4-1E414058083B}">
      <dgm:prSet/>
      <dgm:spPr/>
      <dgm:t>
        <a:bodyPr/>
        <a:lstStyle/>
        <a:p>
          <a:endParaRPr lang="es-CO"/>
        </a:p>
      </dgm:t>
    </dgm:pt>
    <dgm:pt modelId="{98399A47-3AD9-4D01-98B9-AF5E99506610}">
      <dgm:prSet/>
      <dgm:spPr>
        <a:solidFill>
          <a:srgbClr val="00B0F0"/>
        </a:solidFill>
      </dgm:spPr>
      <dgm:t>
        <a:bodyPr/>
        <a:lstStyle/>
        <a:p>
          <a:endParaRPr lang="es-CO" dirty="0"/>
        </a:p>
      </dgm:t>
    </dgm:pt>
    <dgm:pt modelId="{BD5135C3-12D4-49CF-9E68-BDB4CB207AEB}" type="parTrans" cxnId="{E7A6F75F-884D-4534-B441-4401F4D2A8EA}">
      <dgm:prSet/>
      <dgm:spPr/>
      <dgm:t>
        <a:bodyPr/>
        <a:lstStyle/>
        <a:p>
          <a:endParaRPr lang="es-CO"/>
        </a:p>
      </dgm:t>
    </dgm:pt>
    <dgm:pt modelId="{61C50B48-BD16-417D-A89E-3770BE0DF293}" type="sibTrans" cxnId="{E7A6F75F-884D-4534-B441-4401F4D2A8EA}">
      <dgm:prSet/>
      <dgm:spPr/>
      <dgm:t>
        <a:bodyPr/>
        <a:lstStyle/>
        <a:p>
          <a:endParaRPr lang="es-CO"/>
        </a:p>
      </dgm:t>
    </dgm:pt>
    <dgm:pt modelId="{09895D92-F04F-4090-8D56-477E76243D7A}">
      <dgm:prSet/>
      <dgm:spPr/>
      <dgm:t>
        <a:bodyPr/>
        <a:lstStyle/>
        <a:p>
          <a:r>
            <a:rPr lang="es-MX" dirty="0"/>
            <a:t>Planes de desarrollo</a:t>
          </a:r>
          <a:endParaRPr lang="es-CO" dirty="0"/>
        </a:p>
      </dgm:t>
    </dgm:pt>
    <dgm:pt modelId="{469597B2-2243-44F0-A601-57B1C2955F63}" type="parTrans" cxnId="{423C7750-15F2-4BD8-B1F2-DC1518495C3D}">
      <dgm:prSet/>
      <dgm:spPr/>
      <dgm:t>
        <a:bodyPr/>
        <a:lstStyle/>
        <a:p>
          <a:endParaRPr lang="es-CO"/>
        </a:p>
      </dgm:t>
    </dgm:pt>
    <dgm:pt modelId="{DDF5C584-5F54-47E7-BF54-D8D53F2F4A39}" type="sibTrans" cxnId="{423C7750-15F2-4BD8-B1F2-DC1518495C3D}">
      <dgm:prSet/>
      <dgm:spPr/>
      <dgm:t>
        <a:bodyPr/>
        <a:lstStyle/>
        <a:p>
          <a:endParaRPr lang="es-CO"/>
        </a:p>
      </dgm:t>
    </dgm:pt>
    <dgm:pt modelId="{0FB4E12B-A6D1-4E45-BB84-E553BF311F6F}" type="pres">
      <dgm:prSet presAssocID="{B3FB9A1E-31A7-442E-B00D-D5C54423D3BF}" presName="Name0" presStyleCnt="0">
        <dgm:presLayoutVars>
          <dgm:dir/>
          <dgm:animLvl val="lvl"/>
          <dgm:resizeHandles val="exact"/>
        </dgm:presLayoutVars>
      </dgm:prSet>
      <dgm:spPr/>
    </dgm:pt>
    <dgm:pt modelId="{EF62D239-21A5-444C-BB69-825E8308EFCE}" type="pres">
      <dgm:prSet presAssocID="{95EA3D77-54DD-43FA-BEC4-B79C122E8FF2}" presName="Name8" presStyleCnt="0"/>
      <dgm:spPr/>
    </dgm:pt>
    <dgm:pt modelId="{78E21E6F-D4C7-40EF-8059-F45BD8F9B9AD}" type="pres">
      <dgm:prSet presAssocID="{95EA3D77-54DD-43FA-BEC4-B79C122E8FF2}" presName="level" presStyleLbl="node1" presStyleIdx="0" presStyleCnt="7">
        <dgm:presLayoutVars>
          <dgm:chMax val="1"/>
          <dgm:bulletEnabled val="1"/>
        </dgm:presLayoutVars>
      </dgm:prSet>
      <dgm:spPr/>
    </dgm:pt>
    <dgm:pt modelId="{98897A5F-09A6-477D-8ADE-EDCE2A98B6D5}" type="pres">
      <dgm:prSet presAssocID="{95EA3D77-54DD-43FA-BEC4-B79C122E8FF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A9DF733-53E9-414D-B66E-42FF97D339F4}" type="pres">
      <dgm:prSet presAssocID="{3F5931DB-6AA0-462D-96CD-6AEB60FC8D8E}" presName="Name8" presStyleCnt="0"/>
      <dgm:spPr/>
    </dgm:pt>
    <dgm:pt modelId="{B6439EEB-9CBC-4536-AFA9-DACFDEAC8F3A}" type="pres">
      <dgm:prSet presAssocID="{3F5931DB-6AA0-462D-96CD-6AEB60FC8D8E}" presName="level" presStyleLbl="node1" presStyleIdx="1" presStyleCnt="7">
        <dgm:presLayoutVars>
          <dgm:chMax val="1"/>
          <dgm:bulletEnabled val="1"/>
        </dgm:presLayoutVars>
      </dgm:prSet>
      <dgm:spPr/>
    </dgm:pt>
    <dgm:pt modelId="{49E9C37B-33DC-4D55-B8D3-6D69AA2D563A}" type="pres">
      <dgm:prSet presAssocID="{3F5931DB-6AA0-462D-96CD-6AEB60FC8D8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0715990-336D-4A68-BA7A-702D8A3993DB}" type="pres">
      <dgm:prSet presAssocID="{C4664877-4654-4D29-9A26-C69F31EA0B78}" presName="Name8" presStyleCnt="0"/>
      <dgm:spPr/>
    </dgm:pt>
    <dgm:pt modelId="{7C4CFB81-C2B8-44BA-B736-1609F668D772}" type="pres">
      <dgm:prSet presAssocID="{C4664877-4654-4D29-9A26-C69F31EA0B78}" presName="level" presStyleLbl="node1" presStyleIdx="2" presStyleCnt="7">
        <dgm:presLayoutVars>
          <dgm:chMax val="1"/>
          <dgm:bulletEnabled val="1"/>
        </dgm:presLayoutVars>
      </dgm:prSet>
      <dgm:spPr/>
    </dgm:pt>
    <dgm:pt modelId="{123F8A67-AAA3-404B-9344-067666A33FD2}" type="pres">
      <dgm:prSet presAssocID="{C4664877-4654-4D29-9A26-C69F31EA0B7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F4C792E-BD98-4D57-8286-BD38F43F466B}" type="pres">
      <dgm:prSet presAssocID="{87D7AEEE-59E6-44EF-91A4-4DBF7B5F02CA}" presName="Name8" presStyleCnt="0"/>
      <dgm:spPr/>
    </dgm:pt>
    <dgm:pt modelId="{14A77B4F-94D0-435D-8356-1193FE89C99C}" type="pres">
      <dgm:prSet presAssocID="{87D7AEEE-59E6-44EF-91A4-4DBF7B5F02CA}" presName="level" presStyleLbl="node1" presStyleIdx="3" presStyleCnt="7">
        <dgm:presLayoutVars>
          <dgm:chMax val="1"/>
          <dgm:bulletEnabled val="1"/>
        </dgm:presLayoutVars>
      </dgm:prSet>
      <dgm:spPr/>
    </dgm:pt>
    <dgm:pt modelId="{9931864F-5CA8-49F3-82C9-89E4049AF82D}" type="pres">
      <dgm:prSet presAssocID="{87D7AEEE-59E6-44EF-91A4-4DBF7B5F02C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58765A9-3C79-4279-8220-D351F7026762}" type="pres">
      <dgm:prSet presAssocID="{B4D22141-8ACF-46DB-9371-C28E51ADDC61}" presName="Name8" presStyleCnt="0"/>
      <dgm:spPr/>
    </dgm:pt>
    <dgm:pt modelId="{B5044893-107C-43B3-9A6C-B671FD50980E}" type="pres">
      <dgm:prSet presAssocID="{B4D22141-8ACF-46DB-9371-C28E51ADDC61}" presName="level" presStyleLbl="node1" presStyleIdx="4" presStyleCnt="7">
        <dgm:presLayoutVars>
          <dgm:chMax val="1"/>
          <dgm:bulletEnabled val="1"/>
        </dgm:presLayoutVars>
      </dgm:prSet>
      <dgm:spPr/>
    </dgm:pt>
    <dgm:pt modelId="{AA234941-DD0F-4182-A666-6B61064A5827}" type="pres">
      <dgm:prSet presAssocID="{B4D22141-8ACF-46DB-9371-C28E51ADDC6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F35461D-4148-4826-8D45-685A421A7B21}" type="pres">
      <dgm:prSet presAssocID="{09895D92-F04F-4090-8D56-477E76243D7A}" presName="Name8" presStyleCnt="0"/>
      <dgm:spPr/>
    </dgm:pt>
    <dgm:pt modelId="{7ABBC638-DBA3-421C-B7BC-049CBF150C68}" type="pres">
      <dgm:prSet presAssocID="{09895D92-F04F-4090-8D56-477E76243D7A}" presName="level" presStyleLbl="node1" presStyleIdx="5" presStyleCnt="7">
        <dgm:presLayoutVars>
          <dgm:chMax val="1"/>
          <dgm:bulletEnabled val="1"/>
        </dgm:presLayoutVars>
      </dgm:prSet>
      <dgm:spPr/>
    </dgm:pt>
    <dgm:pt modelId="{60B37D1A-F05D-4E87-8A44-DD7648D13E20}" type="pres">
      <dgm:prSet presAssocID="{09895D92-F04F-4090-8D56-477E76243D7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D19310A-396F-4521-B586-E78F4A1E63EF}" type="pres">
      <dgm:prSet presAssocID="{98399A47-3AD9-4D01-98B9-AF5E99506610}" presName="Name8" presStyleCnt="0"/>
      <dgm:spPr/>
    </dgm:pt>
    <dgm:pt modelId="{C07742E2-8442-4FD5-BA0D-1454869FBFBC}" type="pres">
      <dgm:prSet presAssocID="{98399A47-3AD9-4D01-98B9-AF5E99506610}" presName="level" presStyleLbl="node1" presStyleIdx="6" presStyleCnt="7">
        <dgm:presLayoutVars>
          <dgm:chMax val="1"/>
          <dgm:bulletEnabled val="1"/>
        </dgm:presLayoutVars>
      </dgm:prSet>
      <dgm:spPr/>
    </dgm:pt>
    <dgm:pt modelId="{22259196-BD4E-4D9C-97C9-F2B494428A24}" type="pres">
      <dgm:prSet presAssocID="{98399A47-3AD9-4D01-98B9-AF5E9950661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E612C01-3DF7-467B-9513-21EC890B9DC3}" type="presOf" srcId="{95EA3D77-54DD-43FA-BEC4-B79C122E8FF2}" destId="{98897A5F-09A6-477D-8ADE-EDCE2A98B6D5}" srcOrd="1" destOrd="0" presId="urn:microsoft.com/office/officeart/2005/8/layout/pyramid3"/>
    <dgm:cxn modelId="{1B75F405-512B-4B75-A392-7D50FFAD8536}" type="presOf" srcId="{B4D22141-8ACF-46DB-9371-C28E51ADDC61}" destId="{AA234941-DD0F-4182-A666-6B61064A5827}" srcOrd="1" destOrd="0" presId="urn:microsoft.com/office/officeart/2005/8/layout/pyramid3"/>
    <dgm:cxn modelId="{36B52F0D-9501-4C1C-8191-D7B9AA66424F}" type="presOf" srcId="{B4D22141-8ACF-46DB-9371-C28E51ADDC61}" destId="{B5044893-107C-43B3-9A6C-B671FD50980E}" srcOrd="0" destOrd="0" presId="urn:microsoft.com/office/officeart/2005/8/layout/pyramid3"/>
    <dgm:cxn modelId="{650CBC16-5D51-433E-A50A-857104AFD8E8}" type="presOf" srcId="{09895D92-F04F-4090-8D56-477E76243D7A}" destId="{7ABBC638-DBA3-421C-B7BC-049CBF150C68}" srcOrd="0" destOrd="0" presId="urn:microsoft.com/office/officeart/2005/8/layout/pyramid3"/>
    <dgm:cxn modelId="{DF874617-A0DF-4648-A374-61507D4BA085}" type="presOf" srcId="{C4664877-4654-4D29-9A26-C69F31EA0B78}" destId="{123F8A67-AAA3-404B-9344-067666A33FD2}" srcOrd="1" destOrd="0" presId="urn:microsoft.com/office/officeart/2005/8/layout/pyramid3"/>
    <dgm:cxn modelId="{2B05071F-E978-4730-BD61-8F0EF3D69F93}" srcId="{B3FB9A1E-31A7-442E-B00D-D5C54423D3BF}" destId="{3F5931DB-6AA0-462D-96CD-6AEB60FC8D8E}" srcOrd="1" destOrd="0" parTransId="{909CAC4F-FAF5-44A5-9BFF-47E56B635B50}" sibTransId="{FE8CE2D3-20EE-417C-A2D6-C4D2F375D24C}"/>
    <dgm:cxn modelId="{9F1C9525-917A-4054-9F79-90F7830ADB5B}" type="presOf" srcId="{3F5931DB-6AA0-462D-96CD-6AEB60FC8D8E}" destId="{B6439EEB-9CBC-4536-AFA9-DACFDEAC8F3A}" srcOrd="0" destOrd="0" presId="urn:microsoft.com/office/officeart/2005/8/layout/pyramid3"/>
    <dgm:cxn modelId="{E7A6F75F-884D-4534-B441-4401F4D2A8EA}" srcId="{B3FB9A1E-31A7-442E-B00D-D5C54423D3BF}" destId="{98399A47-3AD9-4D01-98B9-AF5E99506610}" srcOrd="6" destOrd="0" parTransId="{BD5135C3-12D4-49CF-9E68-BDB4CB207AEB}" sibTransId="{61C50B48-BD16-417D-A89E-3770BE0DF293}"/>
    <dgm:cxn modelId="{4639E268-CEFE-4715-B13B-B9E0A6506EF8}" srcId="{B3FB9A1E-31A7-442E-B00D-D5C54423D3BF}" destId="{87D7AEEE-59E6-44EF-91A4-4DBF7B5F02CA}" srcOrd="3" destOrd="0" parTransId="{7615353C-6C60-47DA-8CF4-AC0782F2F622}" sibTransId="{0FA6DE9A-42BF-4A65-9890-37E176B98554}"/>
    <dgm:cxn modelId="{423C7750-15F2-4BD8-B1F2-DC1518495C3D}" srcId="{B3FB9A1E-31A7-442E-B00D-D5C54423D3BF}" destId="{09895D92-F04F-4090-8D56-477E76243D7A}" srcOrd="5" destOrd="0" parTransId="{469597B2-2243-44F0-A601-57B1C2955F63}" sibTransId="{DDF5C584-5F54-47E7-BF54-D8D53F2F4A39}"/>
    <dgm:cxn modelId="{509BEB52-DFF7-4434-88F4-1E414058083B}" srcId="{B3FB9A1E-31A7-442E-B00D-D5C54423D3BF}" destId="{B4D22141-8ACF-46DB-9371-C28E51ADDC61}" srcOrd="4" destOrd="0" parTransId="{542DB19B-B44F-4FB8-86CF-24772864C293}" sibTransId="{BF5E0969-BD63-4483-8CE2-E71B6BAB8413}"/>
    <dgm:cxn modelId="{94A54855-E779-43FC-A9F1-02D5407F915F}" type="presOf" srcId="{09895D92-F04F-4090-8D56-477E76243D7A}" destId="{60B37D1A-F05D-4E87-8A44-DD7648D13E20}" srcOrd="1" destOrd="0" presId="urn:microsoft.com/office/officeart/2005/8/layout/pyramid3"/>
    <dgm:cxn modelId="{E22DD484-7B80-4966-A9E8-7BC900880068}" type="presOf" srcId="{95EA3D77-54DD-43FA-BEC4-B79C122E8FF2}" destId="{78E21E6F-D4C7-40EF-8059-F45BD8F9B9AD}" srcOrd="0" destOrd="0" presId="urn:microsoft.com/office/officeart/2005/8/layout/pyramid3"/>
    <dgm:cxn modelId="{3E81A2AE-0EB3-442E-A038-D4E3EDC36C43}" type="presOf" srcId="{87D7AEEE-59E6-44EF-91A4-4DBF7B5F02CA}" destId="{9931864F-5CA8-49F3-82C9-89E4049AF82D}" srcOrd="1" destOrd="0" presId="urn:microsoft.com/office/officeart/2005/8/layout/pyramid3"/>
    <dgm:cxn modelId="{821A2BB1-3772-490C-AC42-FBC766D7ED52}" type="presOf" srcId="{3F5931DB-6AA0-462D-96CD-6AEB60FC8D8E}" destId="{49E9C37B-33DC-4D55-B8D3-6D69AA2D563A}" srcOrd="1" destOrd="0" presId="urn:microsoft.com/office/officeart/2005/8/layout/pyramid3"/>
    <dgm:cxn modelId="{EDF78BC9-6F4A-4C8E-A405-840853A1B505}" type="presOf" srcId="{98399A47-3AD9-4D01-98B9-AF5E99506610}" destId="{22259196-BD4E-4D9C-97C9-F2B494428A24}" srcOrd="1" destOrd="0" presId="urn:microsoft.com/office/officeart/2005/8/layout/pyramid3"/>
    <dgm:cxn modelId="{FECD37D3-3614-4B50-98BA-A23C5F9771F8}" srcId="{B3FB9A1E-31A7-442E-B00D-D5C54423D3BF}" destId="{C4664877-4654-4D29-9A26-C69F31EA0B78}" srcOrd="2" destOrd="0" parTransId="{9293FA44-7F45-4C86-93A2-D1EB5BFF1790}" sibTransId="{8F0D8303-DF77-4123-BB55-9F7D931D7116}"/>
    <dgm:cxn modelId="{454F2AD8-1B5C-41F9-93EA-5428EA136D05}" type="presOf" srcId="{C4664877-4654-4D29-9A26-C69F31EA0B78}" destId="{7C4CFB81-C2B8-44BA-B736-1609F668D772}" srcOrd="0" destOrd="0" presId="urn:microsoft.com/office/officeart/2005/8/layout/pyramid3"/>
    <dgm:cxn modelId="{D3B1B3E7-3EE0-4DEC-ABF8-189F16803A2E}" type="presOf" srcId="{98399A47-3AD9-4D01-98B9-AF5E99506610}" destId="{C07742E2-8442-4FD5-BA0D-1454869FBFBC}" srcOrd="0" destOrd="0" presId="urn:microsoft.com/office/officeart/2005/8/layout/pyramid3"/>
    <dgm:cxn modelId="{17A4C2E7-1432-48CC-AA36-65161745FB79}" type="presOf" srcId="{B3FB9A1E-31A7-442E-B00D-D5C54423D3BF}" destId="{0FB4E12B-A6D1-4E45-BB84-E553BF311F6F}" srcOrd="0" destOrd="0" presId="urn:microsoft.com/office/officeart/2005/8/layout/pyramid3"/>
    <dgm:cxn modelId="{894029F6-59F4-4CB7-930B-0D4423EA5991}" type="presOf" srcId="{87D7AEEE-59E6-44EF-91A4-4DBF7B5F02CA}" destId="{14A77B4F-94D0-435D-8356-1193FE89C99C}" srcOrd="0" destOrd="0" presId="urn:microsoft.com/office/officeart/2005/8/layout/pyramid3"/>
    <dgm:cxn modelId="{1EF0D0F9-2807-455F-9B7B-56A077639E44}" srcId="{B3FB9A1E-31A7-442E-B00D-D5C54423D3BF}" destId="{95EA3D77-54DD-43FA-BEC4-B79C122E8FF2}" srcOrd="0" destOrd="0" parTransId="{6AA3D70A-142D-46CF-9FAE-EB69174B9A7E}" sibTransId="{77DE01AE-D412-4B24-964D-C9EB8343F8F3}"/>
    <dgm:cxn modelId="{B21FE695-69D6-4ECD-81FE-72C789902DA6}" type="presParOf" srcId="{0FB4E12B-A6D1-4E45-BB84-E553BF311F6F}" destId="{EF62D239-21A5-444C-BB69-825E8308EFCE}" srcOrd="0" destOrd="0" presId="urn:microsoft.com/office/officeart/2005/8/layout/pyramid3"/>
    <dgm:cxn modelId="{57A6796A-C0C0-4DEF-BE09-75509740B9CF}" type="presParOf" srcId="{EF62D239-21A5-444C-BB69-825E8308EFCE}" destId="{78E21E6F-D4C7-40EF-8059-F45BD8F9B9AD}" srcOrd="0" destOrd="0" presId="urn:microsoft.com/office/officeart/2005/8/layout/pyramid3"/>
    <dgm:cxn modelId="{3C1951A0-202C-4C21-B048-C82814AC62D2}" type="presParOf" srcId="{EF62D239-21A5-444C-BB69-825E8308EFCE}" destId="{98897A5F-09A6-477D-8ADE-EDCE2A98B6D5}" srcOrd="1" destOrd="0" presId="urn:microsoft.com/office/officeart/2005/8/layout/pyramid3"/>
    <dgm:cxn modelId="{CE7E67AC-CBF9-421F-9EAF-59BE032D0FF0}" type="presParOf" srcId="{0FB4E12B-A6D1-4E45-BB84-E553BF311F6F}" destId="{8A9DF733-53E9-414D-B66E-42FF97D339F4}" srcOrd="1" destOrd="0" presId="urn:microsoft.com/office/officeart/2005/8/layout/pyramid3"/>
    <dgm:cxn modelId="{5550D758-6020-4D02-A17B-6B42FA844D66}" type="presParOf" srcId="{8A9DF733-53E9-414D-B66E-42FF97D339F4}" destId="{B6439EEB-9CBC-4536-AFA9-DACFDEAC8F3A}" srcOrd="0" destOrd="0" presId="urn:microsoft.com/office/officeart/2005/8/layout/pyramid3"/>
    <dgm:cxn modelId="{0817E87D-B677-4D79-B4A0-B69278B6A251}" type="presParOf" srcId="{8A9DF733-53E9-414D-B66E-42FF97D339F4}" destId="{49E9C37B-33DC-4D55-B8D3-6D69AA2D563A}" srcOrd="1" destOrd="0" presId="urn:microsoft.com/office/officeart/2005/8/layout/pyramid3"/>
    <dgm:cxn modelId="{017043B3-DFE4-4D3B-A136-F4E4DE78DE6C}" type="presParOf" srcId="{0FB4E12B-A6D1-4E45-BB84-E553BF311F6F}" destId="{F0715990-336D-4A68-BA7A-702D8A3993DB}" srcOrd="2" destOrd="0" presId="urn:microsoft.com/office/officeart/2005/8/layout/pyramid3"/>
    <dgm:cxn modelId="{D5EADCD5-C008-4CFC-82A5-5020A794A7CD}" type="presParOf" srcId="{F0715990-336D-4A68-BA7A-702D8A3993DB}" destId="{7C4CFB81-C2B8-44BA-B736-1609F668D772}" srcOrd="0" destOrd="0" presId="urn:microsoft.com/office/officeart/2005/8/layout/pyramid3"/>
    <dgm:cxn modelId="{2696FAE1-EA3B-4A7C-A4A3-67112EB8741E}" type="presParOf" srcId="{F0715990-336D-4A68-BA7A-702D8A3993DB}" destId="{123F8A67-AAA3-404B-9344-067666A33FD2}" srcOrd="1" destOrd="0" presId="urn:microsoft.com/office/officeart/2005/8/layout/pyramid3"/>
    <dgm:cxn modelId="{931004FC-B9AF-47B9-9E6D-D009944A2871}" type="presParOf" srcId="{0FB4E12B-A6D1-4E45-BB84-E553BF311F6F}" destId="{7F4C792E-BD98-4D57-8286-BD38F43F466B}" srcOrd="3" destOrd="0" presId="urn:microsoft.com/office/officeart/2005/8/layout/pyramid3"/>
    <dgm:cxn modelId="{4D1AC32C-4F09-44B6-8E21-BB553CAD5506}" type="presParOf" srcId="{7F4C792E-BD98-4D57-8286-BD38F43F466B}" destId="{14A77B4F-94D0-435D-8356-1193FE89C99C}" srcOrd="0" destOrd="0" presId="urn:microsoft.com/office/officeart/2005/8/layout/pyramid3"/>
    <dgm:cxn modelId="{301B977D-B99B-48AC-A560-AE567DA0AF6A}" type="presParOf" srcId="{7F4C792E-BD98-4D57-8286-BD38F43F466B}" destId="{9931864F-5CA8-49F3-82C9-89E4049AF82D}" srcOrd="1" destOrd="0" presId="urn:microsoft.com/office/officeart/2005/8/layout/pyramid3"/>
    <dgm:cxn modelId="{14D2699B-8C97-4958-A035-F49C69FADB33}" type="presParOf" srcId="{0FB4E12B-A6D1-4E45-BB84-E553BF311F6F}" destId="{658765A9-3C79-4279-8220-D351F7026762}" srcOrd="4" destOrd="0" presId="urn:microsoft.com/office/officeart/2005/8/layout/pyramid3"/>
    <dgm:cxn modelId="{56C2B6E5-5FA2-4259-A698-12A89A4EA0E3}" type="presParOf" srcId="{658765A9-3C79-4279-8220-D351F7026762}" destId="{B5044893-107C-43B3-9A6C-B671FD50980E}" srcOrd="0" destOrd="0" presId="urn:microsoft.com/office/officeart/2005/8/layout/pyramid3"/>
    <dgm:cxn modelId="{B3C6228C-C809-43F9-BFC3-4ADA9224AA8D}" type="presParOf" srcId="{658765A9-3C79-4279-8220-D351F7026762}" destId="{AA234941-DD0F-4182-A666-6B61064A5827}" srcOrd="1" destOrd="0" presId="urn:microsoft.com/office/officeart/2005/8/layout/pyramid3"/>
    <dgm:cxn modelId="{BD17DE9F-E10D-4E6A-8903-714D766E677D}" type="presParOf" srcId="{0FB4E12B-A6D1-4E45-BB84-E553BF311F6F}" destId="{1F35461D-4148-4826-8D45-685A421A7B21}" srcOrd="5" destOrd="0" presId="urn:microsoft.com/office/officeart/2005/8/layout/pyramid3"/>
    <dgm:cxn modelId="{420F4787-A288-4470-9284-F424E227C22C}" type="presParOf" srcId="{1F35461D-4148-4826-8D45-685A421A7B21}" destId="{7ABBC638-DBA3-421C-B7BC-049CBF150C68}" srcOrd="0" destOrd="0" presId="urn:microsoft.com/office/officeart/2005/8/layout/pyramid3"/>
    <dgm:cxn modelId="{FC535B49-BA44-4CED-85DF-D3859E8CBB4C}" type="presParOf" srcId="{1F35461D-4148-4826-8D45-685A421A7B21}" destId="{60B37D1A-F05D-4E87-8A44-DD7648D13E20}" srcOrd="1" destOrd="0" presId="urn:microsoft.com/office/officeart/2005/8/layout/pyramid3"/>
    <dgm:cxn modelId="{85CD268A-499B-4111-B713-0A928A67759F}" type="presParOf" srcId="{0FB4E12B-A6D1-4E45-BB84-E553BF311F6F}" destId="{4D19310A-396F-4521-B586-E78F4A1E63EF}" srcOrd="6" destOrd="0" presId="urn:microsoft.com/office/officeart/2005/8/layout/pyramid3"/>
    <dgm:cxn modelId="{2757844D-9127-47C6-B6D3-8B7EADE3A333}" type="presParOf" srcId="{4D19310A-396F-4521-B586-E78F4A1E63EF}" destId="{C07742E2-8442-4FD5-BA0D-1454869FBFBC}" srcOrd="0" destOrd="0" presId="urn:microsoft.com/office/officeart/2005/8/layout/pyramid3"/>
    <dgm:cxn modelId="{748962E0-CE22-4E6D-8CC5-AB079F6B0DA6}" type="presParOf" srcId="{4D19310A-396F-4521-B586-E78F4A1E63EF}" destId="{22259196-BD4E-4D9C-97C9-F2B494428A24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21E6F-D4C7-40EF-8059-F45BD8F9B9AD}">
      <dsp:nvSpPr>
        <dsp:cNvPr id="0" name=""/>
        <dsp:cNvSpPr/>
      </dsp:nvSpPr>
      <dsp:spPr>
        <a:xfrm rot="10800000">
          <a:off x="0" y="0"/>
          <a:ext cx="6096000" cy="580571"/>
        </a:xfrm>
        <a:prstGeom prst="trapezoid">
          <a:avLst>
            <a:gd name="adj" fmla="val 7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Compromisos globales de mitigación de GEI, adaptación y conservación de biodiversidad</a:t>
          </a:r>
          <a:endParaRPr lang="es-CO" sz="1100" kern="1200" dirty="0"/>
        </a:p>
      </dsp:txBody>
      <dsp:txXfrm rot="-10800000">
        <a:off x="1066799" y="0"/>
        <a:ext cx="3962400" cy="580571"/>
      </dsp:txXfrm>
    </dsp:sp>
    <dsp:sp modelId="{B6439EEB-9CBC-4536-AFA9-DACFDEAC8F3A}">
      <dsp:nvSpPr>
        <dsp:cNvPr id="0" name=""/>
        <dsp:cNvSpPr/>
      </dsp:nvSpPr>
      <dsp:spPr>
        <a:xfrm rot="10800000">
          <a:off x="435428" y="580571"/>
          <a:ext cx="5225142" cy="580571"/>
        </a:xfrm>
        <a:prstGeom prst="trapezoid">
          <a:avLst>
            <a:gd name="adj" fmla="val 7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Contribución Nacionalmente determinada (NDC)</a:t>
          </a:r>
          <a:endParaRPr lang="es-CO" sz="1100" kern="1200" dirty="0"/>
        </a:p>
      </dsp:txBody>
      <dsp:txXfrm rot="-10800000">
        <a:off x="1349828" y="580571"/>
        <a:ext cx="3396342" cy="580571"/>
      </dsp:txXfrm>
    </dsp:sp>
    <dsp:sp modelId="{7C4CFB81-C2B8-44BA-B736-1609F668D772}">
      <dsp:nvSpPr>
        <dsp:cNvPr id="0" name=""/>
        <dsp:cNvSpPr/>
      </dsp:nvSpPr>
      <dsp:spPr>
        <a:xfrm rot="10800000">
          <a:off x="870857" y="1161142"/>
          <a:ext cx="4354285" cy="580571"/>
        </a:xfrm>
        <a:prstGeom prst="trapezoid">
          <a:avLst>
            <a:gd name="adj" fmla="val 7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Estrategia 2050 – 51% reducción de GEI</a:t>
          </a:r>
          <a:endParaRPr lang="es-CO" sz="1100" kern="1200" dirty="0"/>
        </a:p>
      </dsp:txBody>
      <dsp:txXfrm rot="-10800000">
        <a:off x="1632857" y="1161142"/>
        <a:ext cx="2830285" cy="580571"/>
      </dsp:txXfrm>
    </dsp:sp>
    <dsp:sp modelId="{14A77B4F-94D0-435D-8356-1193FE89C99C}">
      <dsp:nvSpPr>
        <dsp:cNvPr id="0" name=""/>
        <dsp:cNvSpPr/>
      </dsp:nvSpPr>
      <dsp:spPr>
        <a:xfrm rot="10800000">
          <a:off x="1306285" y="1741714"/>
          <a:ext cx="3483428" cy="580571"/>
        </a:xfrm>
        <a:prstGeom prst="trapezoid">
          <a:avLst>
            <a:gd name="adj" fmla="val 7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Planes sectoriales de cambio climático: Minsalud, </a:t>
          </a:r>
          <a:r>
            <a:rPr lang="es-MX" sz="1100" kern="1200" dirty="0" err="1"/>
            <a:t>Mindefensa</a:t>
          </a:r>
          <a:r>
            <a:rPr lang="es-MX" sz="1100" kern="1200" dirty="0"/>
            <a:t>, </a:t>
          </a:r>
          <a:r>
            <a:rPr lang="es-MX" sz="1100" kern="1200" dirty="0" err="1"/>
            <a:t>Minagricultura</a:t>
          </a:r>
          <a:r>
            <a:rPr lang="es-MX" sz="1100" kern="1200" dirty="0"/>
            <a:t>, Min Ambiente, </a:t>
          </a:r>
          <a:r>
            <a:rPr lang="es-MX" sz="1100" kern="1200" dirty="0" err="1"/>
            <a:t>MinVivienda</a:t>
          </a:r>
          <a:endParaRPr lang="es-CO" sz="1100" kern="1200" dirty="0"/>
        </a:p>
      </dsp:txBody>
      <dsp:txXfrm rot="-10800000">
        <a:off x="1915885" y="1741714"/>
        <a:ext cx="2264228" cy="580571"/>
      </dsp:txXfrm>
    </dsp:sp>
    <dsp:sp modelId="{B5044893-107C-43B3-9A6C-B671FD50980E}">
      <dsp:nvSpPr>
        <dsp:cNvPr id="0" name=""/>
        <dsp:cNvSpPr/>
      </dsp:nvSpPr>
      <dsp:spPr>
        <a:xfrm rot="10800000">
          <a:off x="1741714" y="2322285"/>
          <a:ext cx="2612571" cy="580571"/>
        </a:xfrm>
        <a:prstGeom prst="trapezoid">
          <a:avLst>
            <a:gd name="adj" fmla="val 7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Planes Territoriales de CC</a:t>
          </a:r>
          <a:endParaRPr lang="es-CO" sz="1100" kern="1200" dirty="0"/>
        </a:p>
      </dsp:txBody>
      <dsp:txXfrm rot="-10800000">
        <a:off x="2198914" y="2322285"/>
        <a:ext cx="1698171" cy="580571"/>
      </dsp:txXfrm>
    </dsp:sp>
    <dsp:sp modelId="{7ABBC638-DBA3-421C-B7BC-049CBF150C68}">
      <dsp:nvSpPr>
        <dsp:cNvPr id="0" name=""/>
        <dsp:cNvSpPr/>
      </dsp:nvSpPr>
      <dsp:spPr>
        <a:xfrm rot="10800000">
          <a:off x="2177142" y="2902857"/>
          <a:ext cx="1741714" cy="580571"/>
        </a:xfrm>
        <a:prstGeom prst="trapezoid">
          <a:avLst>
            <a:gd name="adj" fmla="val 7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100" kern="1200" dirty="0"/>
            <a:t>Planes de desarrollo</a:t>
          </a:r>
          <a:endParaRPr lang="es-CO" sz="1100" kern="1200" dirty="0"/>
        </a:p>
      </dsp:txBody>
      <dsp:txXfrm rot="-10800000">
        <a:off x="2481942" y="2902857"/>
        <a:ext cx="1132114" cy="580571"/>
      </dsp:txXfrm>
    </dsp:sp>
    <dsp:sp modelId="{C07742E2-8442-4FD5-BA0D-1454869FBFBC}">
      <dsp:nvSpPr>
        <dsp:cNvPr id="0" name=""/>
        <dsp:cNvSpPr/>
      </dsp:nvSpPr>
      <dsp:spPr>
        <a:xfrm rot="10800000">
          <a:off x="2612571" y="3483428"/>
          <a:ext cx="870857" cy="580571"/>
        </a:xfrm>
        <a:prstGeom prst="trapezoid">
          <a:avLst>
            <a:gd name="adj" fmla="val 75000"/>
          </a:avLst>
        </a:prstGeom>
        <a:solidFill>
          <a:srgbClr val="00B0F0"/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 dirty="0"/>
        </a:p>
      </dsp:txBody>
      <dsp:txXfrm rot="-10800000">
        <a:off x="2612571" y="3483428"/>
        <a:ext cx="870857" cy="580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8BDC1CF8-61D8-4810-A346-BFE9E99127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5BCAF9-0CAA-4BD0-9628-BF5DB678175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77D923-CB40-4BD0-97D8-43E7F464DA07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F31FD4F6-BA7B-454F-9912-F1F9087A94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O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1A070981-BAAE-4837-BBC3-CB03E42CD9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CO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D5D201-18D1-4309-BE4D-C7B9C0BECE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D357D2-CBEE-49BB-A5BB-453AADA821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64D9CF1-D5E5-4D22-9B16-B1ACAD768A3F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4D9CF1-D5E5-4D22-9B16-B1ACAD768A3F}" type="slidenum">
              <a:rPr lang="es-CO" altLang="es-CO" smtClean="0"/>
              <a:pPr>
                <a:defRPr/>
              </a:pPr>
              <a:t>8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526058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4D9CF1-D5E5-4D22-9B16-B1ACAD768A3F}" type="slidenum">
              <a:rPr lang="es-CO" altLang="es-CO" smtClean="0"/>
              <a:pPr>
                <a:defRPr/>
              </a:pPr>
              <a:t>9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882702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4D9CF1-D5E5-4D22-9B16-B1ACAD768A3F}" type="slidenum">
              <a:rPr lang="es-CO" altLang="es-CO" smtClean="0"/>
              <a:pPr>
                <a:defRPr/>
              </a:pPr>
              <a:t>13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599894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4D9CF1-D5E5-4D22-9B16-B1ACAD768A3F}" type="slidenum">
              <a:rPr lang="es-CO" altLang="es-CO" smtClean="0"/>
              <a:pPr>
                <a:defRPr/>
              </a:pPr>
              <a:t>14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40280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2BECDE7-5186-478F-9F60-9D6504803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26619-1EF1-41BF-9091-9357CAFD2A1B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0F5F82E-70A6-47D9-816A-7D26CD42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6A6EC25-2B3B-4C1E-9889-90B46839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3A71A-5C6A-4397-B6FA-56FF3A72BA4F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62154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F1361B0-1909-48F3-B8B8-35DE42FFD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5D310-E132-4130-8CAE-475CCACBCC95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BCB97E11-AD9D-47F3-8F74-E8CEC883F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6557BE7-6008-4E4F-AEED-3C706BF2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365ED-9336-431E-BEAC-2651A98490C6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149214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02D757F-01A5-4855-83E4-E2869C617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50F6E-7F8B-4763-9780-1B0D374EA2E4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C999DFE5-817B-4A46-AA49-2CDBD89EA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7DC31EF-9D6B-4E91-8145-512E4D5A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78289-E5A2-4760-9460-7C34AF408BA6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176311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B9679A4-9422-4952-A103-0AF8633AF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59F18-E122-49FC-A45C-BE4E48E17025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778B98EC-1BED-459C-9ECB-BE2C12BD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596B223E-5356-4F40-A18C-6AD566CB5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296AC-24E1-4D3E-92E6-E453AF1CABB3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319913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CF61DECC-D847-41FF-9273-5F50A1758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02972-327C-4F84-B714-580944F868EB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C43369C3-59DF-457A-A178-8E9A8DB3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1AF5352F-B3F3-4D28-8282-1A6103E5B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8B0B0-F6D3-48A6-948D-D4C96395D2ED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194383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9DA7043B-7AB0-46C5-AACB-F7E70854B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366A6-4411-4495-A99F-87833E6944C4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13E664E2-7F4A-48DF-99A7-A94FE2131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0DFC090D-B679-40BB-8FBD-D98ADD94D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2752B-34C4-48AF-BDA2-26F0EABF0D48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24712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C5E91DF2-2B5F-443F-B4BD-EADFE055E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751FC-935E-44CD-AD01-551934C5AC9D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B8D292CC-FD65-4139-9189-EEEDF109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0DB0A34C-5D16-4832-80BA-8AAD74E15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38AC-CBB4-447A-BA44-0D1914EE74E3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306642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B0BAFFAD-7EA7-4122-8D48-6D2AD8CE7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A2CFB-2B05-443D-980F-3F5D96DFEEFC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A3B3E77D-5090-4877-BC3E-D9BA111E8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B2BDA4FA-A75C-47B1-97DA-AAE4FC879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036CA-BDCF-4339-9A1B-39BA921BF77C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380140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4DCDAAC0-0290-48C6-892C-F2B42612B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FFFC2-44B3-4D28-B8D4-D71799C682AB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ED1CC34F-E705-4DEE-9E59-A280EDC81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6CB15E6C-C777-4AD7-B993-AC751BC6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235C5-942D-4929-8D81-D68FF76A92A7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3485532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C5042AD4-60F9-473B-8193-977FEAE0A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9E6DF-1528-454E-80D3-66A81C04D8BE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083CCC1-DB75-4CE9-A4EF-3FA1D78B5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390C91A-26C9-479E-B98B-F39E10886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72AEE-E400-4BD7-8152-D618B8FB6821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119482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FEB77EC-CB06-43C8-8FE1-39011D3A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2C052-40EF-44D3-A5A8-1CE1CB98147D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EF7A439-3FF7-43B1-A1B2-99393ACAA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C9AFDAEF-7C3D-46A7-AA1B-2D3A5F29C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4B62B-C019-4984-AB10-9838B82F2FED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157247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83452F13-E1D8-4386-BEBE-9168217F5B7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título del patrón</a:t>
            </a:r>
            <a:endParaRPr lang="es-CO" altLang="es-CO"/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15CBC275-84EB-4C7E-BA78-9A3A90955C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texto del patrón</a:t>
            </a:r>
          </a:p>
          <a:p>
            <a:pPr lvl="1"/>
            <a:r>
              <a:rPr lang="es-ES" altLang="es-CO"/>
              <a:t>Segundo nivel</a:t>
            </a:r>
          </a:p>
          <a:p>
            <a:pPr lvl="2"/>
            <a:r>
              <a:rPr lang="es-ES" altLang="es-CO"/>
              <a:t>Tercer nivel</a:t>
            </a:r>
          </a:p>
          <a:p>
            <a:pPr lvl="3"/>
            <a:r>
              <a:rPr lang="es-ES" altLang="es-CO"/>
              <a:t>Cuarto nivel</a:t>
            </a:r>
          </a:p>
          <a:p>
            <a:pPr lvl="4"/>
            <a:r>
              <a:rPr lang="es-ES" altLang="es-CO"/>
              <a:t>Quinto nivel</a:t>
            </a:r>
            <a:endParaRPr lang="es-CO" altLang="es-CO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60AD6AA-6BBB-40FC-88D1-5618D6208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423D0A-DD38-4A3A-BDBE-95D008102CD4}" type="datetimeFigureOut">
              <a:rPr lang="es-CO"/>
              <a:pPr>
                <a:defRPr/>
              </a:pPr>
              <a:t>30/01/2024</a:t>
            </a:fld>
            <a:endParaRPr lang="es-CO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1581409-1132-435D-9D1B-0AA2C8937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75D2F12-EECA-453A-831F-B278B372FC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A9CD72B-BDD7-4A59-A9E8-4A1F59AD436A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arth.google.com/web/search/Pa%c3%adses+Bajos/@52.6501445,4.81360801,-5.69226921a,836.95627776d,35y,-0h,0t,0r/data=CigiJgokCRoCtvS_1TNAEcCLdzhnP--_GWsnxkg2hUrAIR6FP1ya8FjAOgMKATA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htaveraq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4">
            <a:extLst>
              <a:ext uri="{FF2B5EF4-FFF2-40B4-BE49-F238E27FC236}">
                <a16:creationId xmlns:a16="http://schemas.microsoft.com/office/drawing/2014/main" id="{7DD5F1F9-4CB9-4945-92A7-137383517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CuadroTexto 47">
            <a:extLst>
              <a:ext uri="{FF2B5EF4-FFF2-40B4-BE49-F238E27FC236}">
                <a16:creationId xmlns:a16="http://schemas.microsoft.com/office/drawing/2014/main" id="{C5849430-2ADF-4C6C-8D5F-A4C12C2D4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88" y="3960813"/>
            <a:ext cx="7723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CO" sz="1600">
                <a:solidFill>
                  <a:schemeClr val="bg1"/>
                </a:solidFill>
                <a:latin typeface="Myriad Pro Black" pitchFamily="34" charset="0"/>
              </a:rPr>
              <a:t>Unicórdoba, calidad, innovación e inclusión para la transformación del territorio.</a:t>
            </a:r>
            <a:endParaRPr lang="es-CO" altLang="es-CO" sz="1600">
              <a:solidFill>
                <a:schemeClr val="bg1"/>
              </a:solidFill>
              <a:latin typeface="Myriad Pro Black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639F54-C3A6-4A77-BE28-23FF01FBF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738" y="1203325"/>
            <a:ext cx="519588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528CAF1-DBE3-F5F4-38A5-A71FB5862929}"/>
              </a:ext>
            </a:extLst>
          </p:cNvPr>
          <p:cNvSpPr txBox="1"/>
          <p:nvPr/>
        </p:nvSpPr>
        <p:spPr>
          <a:xfrm>
            <a:off x="971600" y="2067694"/>
            <a:ext cx="74888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Importancia del ordenamiento ambiental del territorio -</a:t>
            </a:r>
          </a:p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 ambiental de los Planes de Ordenamiento Territorial.</a:t>
            </a:r>
            <a:endParaRPr lang="es-C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C9C942C-F809-64BA-D65C-AA98DE658396}"/>
              </a:ext>
            </a:extLst>
          </p:cNvPr>
          <p:cNvSpPr txBox="1"/>
          <p:nvPr/>
        </p:nvSpPr>
        <p:spPr>
          <a:xfrm>
            <a:off x="611560" y="961440"/>
            <a:ext cx="806489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rgbClr val="C00000"/>
                </a:solidFill>
              </a:rPr>
              <a:t>Seminario “Componentes ambientales y territoriales para la formulación</a:t>
            </a:r>
          </a:p>
          <a:p>
            <a:pPr algn="ctr"/>
            <a:r>
              <a:rPr lang="es-MX" b="1" dirty="0">
                <a:solidFill>
                  <a:srgbClr val="C00000"/>
                </a:solidFill>
              </a:rPr>
              <a:t>y ejecución de los planes de desarrollo en el departamento de Córdoba periodo 2024-2027”.</a:t>
            </a:r>
            <a:endParaRPr lang="es-CO" b="1" dirty="0">
              <a:solidFill>
                <a:srgbClr val="C0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F6721C7-218C-F1B1-4BBB-BEDF680F3D9B}"/>
              </a:ext>
            </a:extLst>
          </p:cNvPr>
          <p:cNvSpPr txBox="1"/>
          <p:nvPr/>
        </p:nvSpPr>
        <p:spPr>
          <a:xfrm>
            <a:off x="899592" y="3219822"/>
            <a:ext cx="74888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/>
              <a:t>Humberto Tavera Quiroz</a:t>
            </a:r>
          </a:p>
          <a:p>
            <a:pPr algn="ctr"/>
            <a:r>
              <a:rPr lang="es-MX" sz="1600" dirty="0"/>
              <a:t>Ing. Sanitario y Ambiental, </a:t>
            </a:r>
            <a:r>
              <a:rPr lang="es-MX" sz="1600" dirty="0" err="1"/>
              <a:t>MSc</a:t>
            </a:r>
            <a:r>
              <a:rPr lang="es-MX" sz="1600" dirty="0"/>
              <a:t>. Recursos Hídricos – </a:t>
            </a:r>
            <a:r>
              <a:rPr lang="es-MX" sz="1600" dirty="0" err="1"/>
              <a:t>Cand</a:t>
            </a:r>
            <a:r>
              <a:rPr lang="es-MX" sz="1600" dirty="0"/>
              <a:t>. Dr. Ingeniería Civil</a:t>
            </a:r>
          </a:p>
          <a:p>
            <a:pPr algn="ctr"/>
            <a:endParaRPr lang="es-MX" sz="1600" dirty="0"/>
          </a:p>
          <a:p>
            <a:pPr algn="ctr"/>
            <a:r>
              <a:rPr lang="es-MX" sz="1600" dirty="0"/>
              <a:t>Docente y Consultor regional para proyectos de cooperación internacional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21353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322ECA96-C138-A2D2-9D58-330948DD9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09" y="63645"/>
            <a:ext cx="5819900" cy="257725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93DD8D58-BA2E-6A65-98D5-D8D145C47EF1}"/>
              </a:ext>
            </a:extLst>
          </p:cNvPr>
          <p:cNvSpPr txBox="1"/>
          <p:nvPr/>
        </p:nvSpPr>
        <p:spPr>
          <a:xfrm>
            <a:off x="599618" y="415592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3"/>
              </a:rPr>
              <a:t>Google </a:t>
            </a:r>
            <a:r>
              <a:rPr lang="es-CO" dirty="0" err="1">
                <a:hlinkClick r:id="rId3"/>
              </a:rPr>
              <a:t>Earth</a:t>
            </a:r>
            <a:endParaRPr lang="es-CO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7028CEB6-AD91-3FC7-713B-133F82091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2119551"/>
            <a:ext cx="5652120" cy="236628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F09C633-582B-1481-7F3A-FA001EE86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98401"/>
            <a:ext cx="6336704" cy="357071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7085321-3141-EBB5-A6BB-44B964A8C3F4}"/>
              </a:ext>
            </a:extLst>
          </p:cNvPr>
          <p:cNvSpPr txBox="1"/>
          <p:nvPr/>
        </p:nvSpPr>
        <p:spPr>
          <a:xfrm>
            <a:off x="467544" y="429994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latin typeface="Arial" panose="020B0604020202020204" pitchFamily="34" charset="0"/>
              </a:rPr>
              <a:t>https://sispt.dnp.gov.co/</a:t>
            </a:r>
          </a:p>
        </p:txBody>
      </p:sp>
    </p:spTree>
    <p:extLst>
      <p:ext uri="{BB962C8B-B14F-4D97-AF65-F5344CB8AC3E}">
        <p14:creationId xmlns:p14="http://schemas.microsoft.com/office/powerpoint/2010/main" val="4018776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372ACD7-1B10-0A80-B0BB-8170B7408C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7800130"/>
              </p:ext>
            </p:extLst>
          </p:nvPr>
        </p:nvGraphicFramePr>
        <p:xfrm>
          <a:off x="539552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764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88D41A1-F475-0CF5-692D-F8DD582FC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23478"/>
            <a:ext cx="3886400" cy="446427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2DDDC96-F76B-B953-AC93-8B8DBDC65A2A}"/>
              </a:ext>
            </a:extLst>
          </p:cNvPr>
          <p:cNvSpPr txBox="1"/>
          <p:nvPr/>
        </p:nvSpPr>
        <p:spPr>
          <a:xfrm>
            <a:off x="5148064" y="3849093"/>
            <a:ext cx="34563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400" dirty="0"/>
              <a:t>https://www.minambiente.gov.co/wp-content/uploads/2022/12/VF-CARTILLA-DETERMINANTES-AMBIENTALES-2022.pdf</a:t>
            </a:r>
          </a:p>
        </p:txBody>
      </p:sp>
    </p:spTree>
    <p:extLst>
      <p:ext uri="{BB962C8B-B14F-4D97-AF65-F5344CB8AC3E}">
        <p14:creationId xmlns:p14="http://schemas.microsoft.com/office/powerpoint/2010/main" val="1066294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63765-7DAD-18D0-F15B-646B91D4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2400" b="1" dirty="0"/>
              <a:t>Concepto de determinante ambiental</a:t>
            </a:r>
            <a:endParaRPr lang="es-CO" sz="2400" b="1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CE61AE-7D2C-0B0C-4C2C-C836E2218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402832" cy="2379712"/>
          </a:xfrm>
        </p:spPr>
        <p:txBody>
          <a:bodyPr/>
          <a:lstStyle/>
          <a:p>
            <a:pPr marL="0" indent="0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“Términos y condiciones fijados por las autoridades ambientales para garantizar la sostenibilidad ambiental de los procesos de ordenamiento territorial” (MADS, 2016)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5A2F2F-C671-0690-4765-BA92A24C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423" y="2496497"/>
            <a:ext cx="3896153" cy="22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67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63765-7DAD-18D0-F15B-646B91D4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2400" b="1" dirty="0"/>
              <a:t>Cuál es su utilidad?</a:t>
            </a:r>
            <a:endParaRPr lang="es-CO" sz="2400" b="1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CE61AE-7D2C-0B0C-4C2C-C836E2218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075240" cy="173163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MX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Reglas de juego claras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en el territorio para atraer inversión: Energía solar, proyectos de vivienda VIS-VIP, concesiones viales, puertos marítimos, entre otros. 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Alineación estratégica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para financiación de iniciativas con recursos públicos. Ejemplo: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F5BFEB-E627-33B3-4DBB-F2F2250FC2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84"/>
          <a:stretch/>
        </p:blipFill>
        <p:spPr>
          <a:xfrm>
            <a:off x="2051720" y="3034613"/>
            <a:ext cx="5590517" cy="112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60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63765-7DAD-18D0-F15B-646B91D4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2400" b="1" dirty="0"/>
              <a:t>Cuál es su utilidad?</a:t>
            </a:r>
            <a:endParaRPr lang="es-CO" sz="2400" b="1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CE61AE-7D2C-0B0C-4C2C-C836E2218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003232" cy="1011559"/>
          </a:xfrm>
        </p:spPr>
        <p:txBody>
          <a:bodyPr/>
          <a:lstStyle/>
          <a:p>
            <a:pPr marL="0" indent="0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3. La falta de políticas y marcos regulatorios adecuados puede ser una</a:t>
            </a: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barrera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para la implementación de proyectos por parte de las empresas. </a:t>
            </a:r>
          </a:p>
          <a:p>
            <a:pPr marL="0" indent="0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2000" i="1" dirty="0">
                <a:latin typeface="Arial" panose="020B0604020202020204" pitchFamily="34" charset="0"/>
                <a:cs typeface="Arial" panose="020B0604020202020204" pitchFamily="34" charset="0"/>
              </a:rPr>
              <a:t>A manera de ejemplo, si no existe una política definida de protección de humedales, puede en un caso hipotético haber obstáculos legales para la puesta en marcha de proyectos privados asociados a la </a:t>
            </a:r>
            <a:r>
              <a:rPr lang="es-MX" sz="2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restauración de humedales</a:t>
            </a:r>
            <a:endParaRPr lang="es-CO" sz="20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778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63765-7DAD-18D0-F15B-646B91D4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2400" b="1" dirty="0"/>
              <a:t>Características de las determinantes ambientales</a:t>
            </a:r>
            <a:endParaRPr lang="es-CO" sz="2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041F93-E054-51D9-4AF7-4497A9B37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1600" b="1" dirty="0">
                <a:solidFill>
                  <a:srgbClr val="C00000"/>
                </a:solidFill>
              </a:rPr>
              <a:t>Normas, lineamientos, directrices y pronunciamientos</a:t>
            </a:r>
            <a:r>
              <a:rPr lang="es-MX" sz="1600" dirty="0"/>
              <a:t>: Autoridades ambientales (Ministerio de Ambiente y Desarrollo Sostenible, las CAR, PNN de Colombia, autoridades ambientales urbanas); </a:t>
            </a:r>
          </a:p>
          <a:p>
            <a:r>
              <a:rPr lang="es-MX" sz="1600" dirty="0"/>
              <a:t>Cuentan con vida jurídica </a:t>
            </a:r>
            <a:r>
              <a:rPr lang="es-MX" sz="1600" b="1" dirty="0">
                <a:solidFill>
                  <a:srgbClr val="C00000"/>
                </a:solidFill>
              </a:rPr>
              <a:t>propia</a:t>
            </a:r>
            <a:r>
              <a:rPr lang="es-MX" sz="1600" dirty="0"/>
              <a:t>;</a:t>
            </a:r>
          </a:p>
          <a:p>
            <a:r>
              <a:rPr lang="es-MX" sz="1600" dirty="0"/>
              <a:t>Constituyen normas de superior jerarquía y </a:t>
            </a:r>
            <a:r>
              <a:rPr lang="es-MX" sz="1600" b="1" dirty="0">
                <a:solidFill>
                  <a:srgbClr val="C00000"/>
                </a:solidFill>
              </a:rPr>
              <a:t>obligatorio cumplimiento</a:t>
            </a:r>
            <a:r>
              <a:rPr lang="es-MX" sz="1600" dirty="0"/>
              <a:t>;</a:t>
            </a:r>
          </a:p>
          <a:p>
            <a:r>
              <a:rPr lang="es-MX" sz="1600" dirty="0"/>
              <a:t>Presentan diferentes niveles de </a:t>
            </a:r>
            <a:r>
              <a:rPr lang="es-MX" sz="1600" b="1" dirty="0">
                <a:solidFill>
                  <a:srgbClr val="C00000"/>
                </a:solidFill>
              </a:rPr>
              <a:t>restricción o condicionamiento </a:t>
            </a:r>
            <a:r>
              <a:rPr lang="es-MX" sz="1600" dirty="0"/>
              <a:t>a los usos del suelo. </a:t>
            </a:r>
          </a:p>
          <a:p>
            <a:r>
              <a:rPr lang="es-MX" sz="1600" b="1" dirty="0">
                <a:solidFill>
                  <a:srgbClr val="C00000"/>
                </a:solidFill>
              </a:rPr>
              <a:t>Permiten </a:t>
            </a:r>
            <a:r>
              <a:rPr lang="es-MX" sz="1600" dirty="0"/>
              <a:t>la gestión integral del medio ambiente y de los recursos naturales renovables en los procesos de ordenamiento territorial. </a:t>
            </a:r>
          </a:p>
          <a:p>
            <a:r>
              <a:rPr lang="es-MX" sz="1600" b="1" dirty="0">
                <a:solidFill>
                  <a:srgbClr val="C00000"/>
                </a:solidFill>
              </a:rPr>
              <a:t>Derivan </a:t>
            </a:r>
            <a:r>
              <a:rPr lang="es-MX" sz="1600" dirty="0"/>
              <a:t>de instrumentos de gestión ambiental y de planes de manejo.</a:t>
            </a:r>
          </a:p>
          <a:p>
            <a:r>
              <a:rPr lang="es-MX" sz="1600" dirty="0"/>
              <a:t>Provienen de regulaciones que </a:t>
            </a:r>
            <a:r>
              <a:rPr lang="es-MX" sz="1600" b="1" dirty="0">
                <a:solidFill>
                  <a:srgbClr val="C00000"/>
                </a:solidFill>
              </a:rPr>
              <a:t>reglamentan </a:t>
            </a:r>
            <a:r>
              <a:rPr lang="es-MX" sz="1600" dirty="0"/>
              <a:t>actividades que deterioran el ambiente de manera directa o indirecta</a:t>
            </a:r>
          </a:p>
          <a:p>
            <a:r>
              <a:rPr lang="es-MX" sz="1600" dirty="0"/>
              <a:t>Contribuyen al </a:t>
            </a:r>
            <a:r>
              <a:rPr lang="es-MX" sz="1600" b="1" dirty="0">
                <a:solidFill>
                  <a:srgbClr val="C00000"/>
                </a:solidFill>
              </a:rPr>
              <a:t>cumplimiento</a:t>
            </a:r>
            <a:r>
              <a:rPr lang="es-MX" sz="1600" dirty="0"/>
              <a:t> de los estándares de calidad para un ambiente sano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151661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63765-7DAD-18D0-F15B-646B91D4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2400" b="1" dirty="0"/>
              <a:t>Características de las determinantes ambientales</a:t>
            </a:r>
            <a:endParaRPr lang="es-CO" sz="2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041F93-E054-51D9-4AF7-4497A9B37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1600" b="1" dirty="0">
                <a:solidFill>
                  <a:srgbClr val="C00000"/>
                </a:solidFill>
              </a:rPr>
              <a:t>Provienen </a:t>
            </a:r>
            <a:r>
              <a:rPr lang="es-MX" sz="1600" dirty="0"/>
              <a:t>de medidas de prevención, mitigación, compensación y corrección de aspectos e impactos ambientales.</a:t>
            </a:r>
          </a:p>
          <a:p>
            <a:r>
              <a:rPr lang="es-MX" sz="1600" dirty="0"/>
              <a:t>Contribuyen a la construcción de </a:t>
            </a:r>
            <a:r>
              <a:rPr lang="es-MX" sz="1600" b="1" dirty="0">
                <a:solidFill>
                  <a:srgbClr val="C00000"/>
                </a:solidFill>
              </a:rPr>
              <a:t>territorios seguros </a:t>
            </a:r>
            <a:r>
              <a:rPr lang="es-MX" sz="1600" dirty="0"/>
              <a:t>a partir de la incorporación de la gestión del riesgo de desastres</a:t>
            </a:r>
          </a:p>
          <a:p>
            <a:r>
              <a:rPr lang="es-MX" sz="1600" dirty="0"/>
              <a:t>Contribuyen a la gestión de los efectos generados por la </a:t>
            </a:r>
            <a:r>
              <a:rPr lang="es-MX" sz="1600" b="1" dirty="0">
                <a:solidFill>
                  <a:srgbClr val="C00000"/>
                </a:solidFill>
              </a:rPr>
              <a:t>variabilidad y el cambio climático. </a:t>
            </a:r>
            <a:endParaRPr lang="es-CO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99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63765-7DAD-18D0-F15B-646B91D4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2400" b="1" dirty="0"/>
              <a:t>Cuáles son las determinantes ambientales?</a:t>
            </a:r>
            <a:endParaRPr lang="es-CO" sz="2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041F93-E054-51D9-4AF7-4497A9B37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1600" b="1" dirty="0">
                <a:solidFill>
                  <a:srgbClr val="C00000"/>
                </a:solidFill>
                <a:highlight>
                  <a:srgbClr val="C0C0C0"/>
                </a:highlight>
              </a:rPr>
              <a:t>1. LEY 388 DE 1997</a:t>
            </a:r>
          </a:p>
          <a:p>
            <a:pPr>
              <a:buFont typeface="+mj-lt"/>
              <a:buAutoNum type="alphaLcParenR"/>
            </a:pPr>
            <a:r>
              <a:rPr lang="es-MX" sz="1600" dirty="0"/>
              <a:t>Las relacionadas con la </a:t>
            </a:r>
            <a:r>
              <a:rPr lang="es-MX" sz="1600" b="1" dirty="0">
                <a:solidFill>
                  <a:srgbClr val="C00000"/>
                </a:solidFill>
              </a:rPr>
              <a:t>conservación y protección </a:t>
            </a:r>
            <a:r>
              <a:rPr lang="es-MX" sz="1600" dirty="0"/>
              <a:t>del medio ambiente, los recurso naturales y la prevención de amenazas y riesgos naturales.</a:t>
            </a:r>
          </a:p>
          <a:p>
            <a:pPr>
              <a:buFont typeface="+mj-lt"/>
              <a:buAutoNum type="alphaLcParenR"/>
            </a:pPr>
            <a:r>
              <a:rPr lang="es-MX" sz="1600" dirty="0"/>
              <a:t>Las políticas, directrices y regulaciones sobre conservación, preservación y uso de las áreas e inmuebles consideradas como </a:t>
            </a:r>
            <a:r>
              <a:rPr lang="es-MX" sz="1600" b="1" dirty="0">
                <a:solidFill>
                  <a:srgbClr val="C00000"/>
                </a:solidFill>
              </a:rPr>
              <a:t>patrimonio cultural de la Nación y de los departamentos</a:t>
            </a:r>
            <a:r>
              <a:rPr lang="es-MX" sz="1600" dirty="0"/>
              <a:t>, incluyendo el histórico artístico y arquitectónico, de conformidad con la legislación correspondiente.</a:t>
            </a:r>
          </a:p>
          <a:p>
            <a:pPr>
              <a:buFont typeface="+mj-lt"/>
              <a:buAutoNum type="alphaLcParenR"/>
            </a:pPr>
            <a:r>
              <a:rPr lang="es-MX" sz="1600" b="1" dirty="0">
                <a:solidFill>
                  <a:srgbClr val="C00000"/>
                </a:solidFill>
              </a:rPr>
              <a:t>El señalamiento y localización </a:t>
            </a:r>
            <a:r>
              <a:rPr lang="es-MX" sz="1600" dirty="0"/>
              <a:t>de las infraestructuras básicas relativas a la red vial nacional y regional, puertos y aeropuertos, sistemas de abastecimiento de agua, saneamiento y suministro de energía, así como las directrices de ordenamiento para sus áreas de influencia.</a:t>
            </a:r>
          </a:p>
          <a:p>
            <a:pPr>
              <a:buFont typeface="+mj-lt"/>
              <a:buAutoNum type="alphaLcParenR"/>
            </a:pPr>
            <a:r>
              <a:rPr lang="es-MX" sz="1600" dirty="0"/>
              <a:t>Los componentes de ordenamiento territorial de los </a:t>
            </a:r>
            <a:r>
              <a:rPr lang="es-MX" sz="1600" b="1" dirty="0">
                <a:solidFill>
                  <a:srgbClr val="C00000"/>
                </a:solidFill>
              </a:rPr>
              <a:t>planes integrales de desarrollo metropolitano</a:t>
            </a:r>
            <a:endParaRPr lang="es-CO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92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63765-7DAD-18D0-F15B-646B91D4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sz="2400" b="1" dirty="0"/>
              <a:t>Cuáles son las determinantes ambientales?</a:t>
            </a:r>
            <a:endParaRPr lang="es-CO" sz="2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041F93-E054-51D9-4AF7-4497A9B37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1600" b="1" dirty="0">
                <a:solidFill>
                  <a:srgbClr val="C00000"/>
                </a:solidFill>
                <a:highlight>
                  <a:srgbClr val="C0C0C0"/>
                </a:highlight>
              </a:rPr>
              <a:t>2. Artículo 264 de la Ley 1955 de 2019</a:t>
            </a:r>
          </a:p>
          <a:p>
            <a:pPr marL="0" indent="0">
              <a:buNone/>
            </a:pPr>
            <a:endParaRPr lang="es-MX" sz="1600" b="1" dirty="0">
              <a:solidFill>
                <a:srgbClr val="C00000"/>
              </a:solidFill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s-MX" sz="1600" dirty="0"/>
              <a:t>a.) Proyectos turísticos especiales y la ejecución de su infraestructura constituyen determinante de superior jerarquía en los términos del artículo 10 de la Ley 388 de 1997.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E4AC5B-A13B-43EF-ED6F-56BBD4F222F6}"/>
              </a:ext>
            </a:extLst>
          </p:cNvPr>
          <p:cNvSpPr txBox="1"/>
          <p:nvPr/>
        </p:nvSpPr>
        <p:spPr>
          <a:xfrm>
            <a:off x="434929" y="2942724"/>
            <a:ext cx="77270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LEY 388 DE 1997 - MODIFICA LA LEY 9 DE 1989 Y LA LEY 3 DE 1991.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DECRETO 1076 DE 2015 Y SUS MODIFICACIONES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DECRETO 1077 DE 2015 Y SUS MODIFICACIONES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LEY 1931 DE 2018 DIRECTRICES PARA LA GESTIÓN DEL CAMBIO CLIMÁTICO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LEY 2079 DE 2021 DISPOSICIONES EN MATERIA DE VIVIENDA Y HÁBITAT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3166D6F-5B5B-C270-3D79-C23D6EBA72EC}"/>
              </a:ext>
            </a:extLst>
          </p:cNvPr>
          <p:cNvSpPr txBox="1">
            <a:spLocks/>
          </p:cNvSpPr>
          <p:nvPr/>
        </p:nvSpPr>
        <p:spPr bwMode="auto">
          <a:xfrm>
            <a:off x="481650" y="2186037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s-MX" sz="2400" b="1" dirty="0"/>
              <a:t>Marco normativo de referencia?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2619197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63765-7DAD-18D0-F15B-646B91D44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6347048" cy="857250"/>
          </a:xfrm>
        </p:spPr>
        <p:txBody>
          <a:bodyPr/>
          <a:lstStyle/>
          <a:p>
            <a:pPr algn="l"/>
            <a:r>
              <a:rPr lang="es-MX" sz="2400" b="1" dirty="0"/>
              <a:t>Compromiso de las autoridades ambientales frente a las determinantes</a:t>
            </a:r>
            <a:endParaRPr lang="es-CO" sz="2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041F93-E054-51D9-4AF7-4497A9B37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s-MX" sz="1600" dirty="0">
                <a:solidFill>
                  <a:srgbClr val="C00000"/>
                </a:solidFill>
              </a:rPr>
              <a:t>Actualizar</a:t>
            </a:r>
            <a:r>
              <a:rPr lang="es-MX" sz="1600" dirty="0"/>
              <a:t> periódicamente las determinantes ambientales de su jurisdicción</a:t>
            </a:r>
          </a:p>
          <a:p>
            <a:pPr>
              <a:buFont typeface="+mj-lt"/>
              <a:buAutoNum type="arabicPeriod"/>
            </a:pPr>
            <a:r>
              <a:rPr lang="es-MX" sz="1600" dirty="0">
                <a:solidFill>
                  <a:srgbClr val="C00000"/>
                </a:solidFill>
              </a:rPr>
              <a:t>Indicar </a:t>
            </a:r>
            <a:r>
              <a:rPr lang="es-MX" sz="1600" dirty="0"/>
              <a:t>a las entidades territoriales mediante un documento compilatorio (acto administrativo o lo que considere pertinente), la totalidad de las determinantes ambientales aplicables en su jurisdicción</a:t>
            </a:r>
          </a:p>
          <a:p>
            <a:pPr>
              <a:buFont typeface="+mj-lt"/>
              <a:buAutoNum type="arabicPeriod"/>
            </a:pPr>
            <a:r>
              <a:rPr lang="es-MX" sz="1600" dirty="0">
                <a:solidFill>
                  <a:srgbClr val="C00000"/>
                </a:solidFill>
              </a:rPr>
              <a:t>Fortalecer</a:t>
            </a:r>
            <a:r>
              <a:rPr lang="es-MX" sz="1600" dirty="0"/>
              <a:t> los procesos de asistencia técnica a los distritos y municipios que conforman su jurisdicción</a:t>
            </a:r>
          </a:p>
          <a:p>
            <a:pPr>
              <a:buFont typeface="+mj-lt"/>
              <a:buAutoNum type="arabicPeriod"/>
            </a:pPr>
            <a:r>
              <a:rPr lang="es-MX" sz="1600" dirty="0">
                <a:solidFill>
                  <a:srgbClr val="C00000"/>
                </a:solidFill>
              </a:rPr>
              <a:t>Asegurar</a:t>
            </a:r>
            <a:r>
              <a:rPr lang="es-MX" sz="1600" dirty="0"/>
              <a:t> la adecuada incorporación de las determinantes ambientales en los diferentes documentos del POT propuestos por los distritos y municipios</a:t>
            </a:r>
          </a:p>
          <a:p>
            <a:pPr>
              <a:buFont typeface="+mj-lt"/>
              <a:buAutoNum type="arabicPeriod"/>
            </a:pPr>
            <a:r>
              <a:rPr lang="es-MX" sz="1600" dirty="0">
                <a:solidFill>
                  <a:srgbClr val="C00000"/>
                </a:solidFill>
              </a:rPr>
              <a:t>Realizar</a:t>
            </a:r>
            <a:r>
              <a:rPr lang="es-MX" sz="1600" dirty="0"/>
              <a:t> un seguimiento continuo a los acuerdos emanados del proceso de concertación de los POT</a:t>
            </a:r>
          </a:p>
        </p:txBody>
      </p:sp>
    </p:spTree>
    <p:extLst>
      <p:ext uri="{BB962C8B-B14F-4D97-AF65-F5344CB8AC3E}">
        <p14:creationId xmlns:p14="http://schemas.microsoft.com/office/powerpoint/2010/main" val="4294623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F105292-A109-DBA0-2028-B7051B87F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/>
              <a:t>Recordar que:</a:t>
            </a:r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728E9B-833E-E6AC-22AD-6703A8A64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063625"/>
            <a:ext cx="5832648" cy="351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68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2B27184-A874-498E-94C0-967141B9E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1419225"/>
            <a:ext cx="51784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1316523-9D5B-43AF-855B-B1E150725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3076575"/>
            <a:ext cx="7312025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528CAF1-DBE3-F5F4-38A5-A71FB5862929}"/>
              </a:ext>
            </a:extLst>
          </p:cNvPr>
          <p:cNvSpPr txBox="1"/>
          <p:nvPr/>
        </p:nvSpPr>
        <p:spPr>
          <a:xfrm>
            <a:off x="971600" y="2067694"/>
            <a:ext cx="74888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Importancia del ordenamiento ambiental del territorio -</a:t>
            </a:r>
          </a:p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 ambiental de los Planes de Ordenamiento Territorial.</a:t>
            </a:r>
            <a:endParaRPr lang="es-C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C9C942C-F809-64BA-D65C-AA98DE658396}"/>
              </a:ext>
            </a:extLst>
          </p:cNvPr>
          <p:cNvSpPr txBox="1"/>
          <p:nvPr/>
        </p:nvSpPr>
        <p:spPr>
          <a:xfrm>
            <a:off x="611560" y="961440"/>
            <a:ext cx="8064896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rgbClr val="C00000"/>
                </a:solidFill>
              </a:rPr>
              <a:t>Seminario “Componentes ambientales y territoriales para la formulación</a:t>
            </a:r>
          </a:p>
          <a:p>
            <a:pPr algn="ctr"/>
            <a:r>
              <a:rPr lang="es-MX" b="1" dirty="0">
                <a:solidFill>
                  <a:srgbClr val="C00000"/>
                </a:solidFill>
              </a:rPr>
              <a:t>y ejecución de los planes de desarrollo en el departamento de Córdoba periodo 2024-2027”.</a:t>
            </a:r>
            <a:endParaRPr lang="es-CO" b="1" dirty="0">
              <a:solidFill>
                <a:srgbClr val="C0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F6721C7-218C-F1B1-4BBB-BEDF680F3D9B}"/>
              </a:ext>
            </a:extLst>
          </p:cNvPr>
          <p:cNvSpPr txBox="1"/>
          <p:nvPr/>
        </p:nvSpPr>
        <p:spPr>
          <a:xfrm>
            <a:off x="899592" y="3219822"/>
            <a:ext cx="74888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dirty="0"/>
              <a:t>Humberto Tavera Quiroz</a:t>
            </a:r>
          </a:p>
          <a:p>
            <a:pPr algn="ctr"/>
            <a:r>
              <a:rPr lang="es-MX" sz="1600" dirty="0"/>
              <a:t>Ing. Sanitario y Ambiental, </a:t>
            </a:r>
            <a:r>
              <a:rPr lang="es-MX" sz="1600" dirty="0" err="1"/>
              <a:t>MSc</a:t>
            </a:r>
            <a:r>
              <a:rPr lang="es-MX" sz="1600" dirty="0"/>
              <a:t>. Recursos Hídricos – </a:t>
            </a:r>
            <a:r>
              <a:rPr lang="es-MX" sz="1600" dirty="0" err="1"/>
              <a:t>Cand</a:t>
            </a:r>
            <a:r>
              <a:rPr lang="es-MX" sz="1600" dirty="0"/>
              <a:t>. Dr. Ingeniería Civil</a:t>
            </a:r>
          </a:p>
          <a:p>
            <a:pPr algn="ctr"/>
            <a:endParaRPr lang="es-MX" sz="1600" dirty="0"/>
          </a:p>
          <a:p>
            <a:pPr algn="ctr"/>
            <a:r>
              <a:rPr lang="es-MX" sz="1600" dirty="0">
                <a:hlinkClick r:id="rId2"/>
              </a:rPr>
              <a:t>htaveraq@gmail.com</a:t>
            </a:r>
            <a:r>
              <a:rPr lang="es-MX" sz="1600" dirty="0"/>
              <a:t> 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4091354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889</Words>
  <Application>Microsoft Office PowerPoint</Application>
  <PresentationFormat>Presentación en pantalla (16:9)</PresentationFormat>
  <Paragraphs>75</Paragraphs>
  <Slides>17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Myriad Pro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Concepto de determinante ambiental</vt:lpstr>
      <vt:lpstr>Cuál es su utilidad?</vt:lpstr>
      <vt:lpstr>Cuál es su utilidad?</vt:lpstr>
      <vt:lpstr>Características de las determinantes ambientales</vt:lpstr>
      <vt:lpstr>Características de las determinantes ambientales</vt:lpstr>
      <vt:lpstr>Cuáles son las determinantes ambientales?</vt:lpstr>
      <vt:lpstr>Cuáles son las determinantes ambientales?</vt:lpstr>
      <vt:lpstr>Compromiso de las autoridades ambientales frente a las determinantes</vt:lpstr>
      <vt:lpstr>Recordar que: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unicordoba</dc:creator>
  <cp:lastModifiedBy>Humberto Carlos Tavera Quiroz</cp:lastModifiedBy>
  <cp:revision>43</cp:revision>
  <dcterms:created xsi:type="dcterms:W3CDTF">2020-01-28T16:39:46Z</dcterms:created>
  <dcterms:modified xsi:type="dcterms:W3CDTF">2024-01-30T13:20:19Z</dcterms:modified>
</cp:coreProperties>
</file>