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4"/>
  </p:notesMasterIdLst>
  <p:handoutMasterIdLst>
    <p:handoutMasterId r:id="rId25"/>
  </p:handoutMasterIdLst>
  <p:sldIdLst>
    <p:sldId id="257" r:id="rId5"/>
    <p:sldId id="351" r:id="rId6"/>
    <p:sldId id="356" r:id="rId7"/>
    <p:sldId id="343" r:id="rId8"/>
    <p:sldId id="344" r:id="rId9"/>
    <p:sldId id="342" r:id="rId10"/>
    <p:sldId id="334" r:id="rId11"/>
    <p:sldId id="346" r:id="rId12"/>
    <p:sldId id="304" r:id="rId13"/>
    <p:sldId id="314" r:id="rId14"/>
    <p:sldId id="350" r:id="rId15"/>
    <p:sldId id="306" r:id="rId16"/>
    <p:sldId id="355" r:id="rId17"/>
    <p:sldId id="357" r:id="rId18"/>
    <p:sldId id="318" r:id="rId19"/>
    <p:sldId id="354" r:id="rId20"/>
    <p:sldId id="358" r:id="rId21"/>
    <p:sldId id="322" r:id="rId22"/>
    <p:sldId id="282" r:id="rId23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B9C97"/>
    <a:srgbClr val="D5E117"/>
    <a:srgbClr val="9FE95A"/>
    <a:srgbClr val="9BE264"/>
    <a:srgbClr val="118580"/>
    <a:srgbClr val="008560"/>
    <a:srgbClr val="82BE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Estilo medio 1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6D9F66E-5EB9-4882-86FB-DCBF35E3C3E4}" styleName="Estilo medio 4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8B1032C-EA38-4F05-BA0D-38AFFFC7BED3}" styleName="Estilo claro 3 - Acento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07" autoAdjust="0"/>
    <p:restoredTop sz="94328" autoAdjust="0"/>
  </p:normalViewPr>
  <p:slideViewPr>
    <p:cSldViewPr snapToGrid="0">
      <p:cViewPr varScale="1">
        <p:scale>
          <a:sx n="72" d="100"/>
          <a:sy n="72" d="100"/>
        </p:scale>
        <p:origin x="882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5" d="100"/>
          <a:sy n="55" d="100"/>
        </p:scale>
        <p:origin x="288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an Carlos Revelo Lopez" userId="81cfa52e-ced0-4c46-8707-c11d121913b9" providerId="ADAL" clId="{C5A69BB4-AAE1-4C1A-87B6-918D4149A74A}"/>
    <pc:docChg chg="undo custSel modSld">
      <pc:chgData name="Juan Carlos Revelo Lopez" userId="81cfa52e-ced0-4c46-8707-c11d121913b9" providerId="ADAL" clId="{C5A69BB4-AAE1-4C1A-87B6-918D4149A74A}" dt="2024-01-24T16:51:05.046" v="3" actId="6549"/>
      <pc:docMkLst>
        <pc:docMk/>
      </pc:docMkLst>
      <pc:sldChg chg="modSp mod">
        <pc:chgData name="Juan Carlos Revelo Lopez" userId="81cfa52e-ced0-4c46-8707-c11d121913b9" providerId="ADAL" clId="{C5A69BB4-AAE1-4C1A-87B6-918D4149A74A}" dt="2024-01-24T16:51:05.046" v="3" actId="6549"/>
        <pc:sldMkLst>
          <pc:docMk/>
          <pc:sldMk cId="3537662256" sldId="314"/>
        </pc:sldMkLst>
        <pc:spChg chg="mod">
          <ac:chgData name="Juan Carlos Revelo Lopez" userId="81cfa52e-ced0-4c46-8707-c11d121913b9" providerId="ADAL" clId="{C5A69BB4-AAE1-4C1A-87B6-918D4149A74A}" dt="2024-01-24T16:51:05.046" v="3" actId="6549"/>
          <ac:spMkLst>
            <pc:docMk/>
            <pc:sldMk cId="3537662256" sldId="314"/>
            <ac:spMk id="33" creationId="{DEC7FDA3-6A40-7F44-E5A7-48BD004F95A2}"/>
          </ac:spMkLst>
        </pc:spChg>
      </pc:sldChg>
      <pc:sldChg chg="addSp delSp mod">
        <pc:chgData name="Juan Carlos Revelo Lopez" userId="81cfa52e-ced0-4c46-8707-c11d121913b9" providerId="ADAL" clId="{C5A69BB4-AAE1-4C1A-87B6-918D4149A74A}" dt="2024-01-24T16:50:03.317" v="1" actId="478"/>
        <pc:sldMkLst>
          <pc:docMk/>
          <pc:sldMk cId="3320162468" sldId="346"/>
        </pc:sldMkLst>
        <pc:graphicFrameChg chg="add del">
          <ac:chgData name="Juan Carlos Revelo Lopez" userId="81cfa52e-ced0-4c46-8707-c11d121913b9" providerId="ADAL" clId="{C5A69BB4-AAE1-4C1A-87B6-918D4149A74A}" dt="2024-01-24T16:50:03.317" v="1" actId="478"/>
          <ac:graphicFrameMkLst>
            <pc:docMk/>
            <pc:sldMk cId="3320162468" sldId="346"/>
            <ac:graphicFrameMk id="16" creationId="{76E7F358-04CA-17C6-6429-85700911C4DD}"/>
          </ac:graphicFrameMkLst>
        </pc:graphicFrame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7DE8F55E-3564-59E0-6AB4-0A68F599327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2C491CA-AD82-21DA-B6AF-104C3C64927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65CE21-4FFD-43E4-9BE1-44B69E389DE4}" type="datetimeFigureOut">
              <a:rPr lang="es-CO" smtClean="0"/>
              <a:t>24/01/2024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4018EA8-D50D-6048-06A1-98CC923A5FF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F885154-3EB1-CC47-4591-C970E8A909C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5897CF-0428-44F3-9C91-0685A4FB6EB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900616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7A9F39-28CC-41F7-933F-ABBF54184281}" type="datetimeFigureOut">
              <a:rPr lang="es-CO" smtClean="0"/>
              <a:t>24/01/2024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932027-0281-4C6A-878D-68F446F237E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59091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EC63B9-291C-0C4A-8559-2E52200D916A}" type="slidenum">
              <a:rPr lang="es-CO" smtClean="0"/>
              <a:t>11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852069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EC63B9-291C-0C4A-8559-2E52200D916A}" type="slidenum">
              <a:rPr lang="es-CO" smtClean="0"/>
              <a:t>13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998906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EC63B9-291C-0C4A-8559-2E52200D916A}" type="slidenum">
              <a:rPr lang="es-CO" smtClean="0"/>
              <a:t>14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186320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932027-0281-4C6A-878D-68F446F237E1}" type="slidenum">
              <a:rPr lang="es-CO" smtClean="0"/>
              <a:t>16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328270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932027-0281-4C6A-878D-68F446F237E1}" type="slidenum">
              <a:rPr lang="es-CO" smtClean="0"/>
              <a:t>17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142422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6805B226-F693-E23A-0AC6-0487A3BCF4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8100"/>
            <a:ext cx="12191733" cy="685814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62C092A5-DE25-767F-031F-CE0639AC53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1259010-DBE2-D34D-D879-AC7A1D2833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Verdan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dirty="0"/>
              <a:t>Haga clic para modificar el estilo de subtítulo del patrón</a:t>
            </a:r>
            <a:endParaRPr lang="es-CO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28C31B2-286A-C9C4-E01D-E40D72576A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24/01/2024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91D1DDB-6CC7-9360-8F7F-08FF87C5D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EC3D685-36E9-396E-8492-722E755FAF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152558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AD64394-963E-D625-32AA-BDFC76B6E8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24/01/2024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0F68054-34D7-9279-DFD5-715512BF4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916C35A-4761-CBE9-49AD-2C3A4928C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3F03094B-3B2A-4C1A-84F1-903486D2D07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50"/>
            <a:ext cx="12192000" cy="6858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561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C4201D2B-7635-B428-D717-5BAA3AF3AB5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50"/>
            <a:ext cx="12192000" cy="6858298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62C092A5-DE25-767F-031F-CE0639AC53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1259010-DBE2-D34D-D879-AC7A1D2833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Verdan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dirty="0"/>
              <a:t>Haga clic para modificar el estilo de subtítulo del patrón</a:t>
            </a:r>
            <a:endParaRPr lang="es-CO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28C31B2-286A-C9C4-E01D-E40D72576A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24/01/2024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91D1DDB-6CC7-9360-8F7F-08FF87C5D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EC3D685-36E9-396E-8492-722E755FAF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7546D40A-96B8-D561-0EFF-E423FA89EF7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57"/>
          <a:stretch/>
        </p:blipFill>
        <p:spPr>
          <a:xfrm>
            <a:off x="266" y="470263"/>
            <a:ext cx="12191733" cy="6387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2071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3D0CCB-4FFD-D76C-2516-7E388FCAB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1E21056-E582-22D1-6201-8C5FC793E5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7EB76F7-CED7-0277-AFCB-6886CB518D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24/01/2024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4C8B0CA-24C5-6F63-CBFA-9062B6F26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53FA383-2ECC-136F-2454-358FD4FC2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2FE73CBD-6DB6-1214-E362-FB219C18C3D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50"/>
            <a:ext cx="12192000" cy="6858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37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A0128F-3548-EBBF-BD29-1EB1D24572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B611771-8F44-52FC-9741-53E17FE373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A0D0EFA-890A-CDAE-F1B6-CDA7C84A4B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24/01/2024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903C958-22C5-59D4-D584-C88407A5F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0441F80-8960-189A-2E8E-15505E6A0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1E0D5B4D-8D04-D303-11C5-903527568E7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57"/>
          <a:stretch/>
        </p:blipFill>
        <p:spPr>
          <a:xfrm>
            <a:off x="266" y="470263"/>
            <a:ext cx="12191733" cy="6387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9703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31F210-8371-C703-B82E-47C593C78A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B15A348-98B3-3879-5E17-CB0127E648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8F33D3A-1132-9B1A-B962-CD60ABDB6F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1E0D49E-7178-69A3-8F58-4D4C48A6C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24/01/2024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F5CC090-A935-39EC-1352-2703D7774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9F37035-180E-0152-1228-EECA44274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266938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CAB338-F339-66BE-83C6-7A3F6FECC9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9935FC1-EFEA-9E70-C955-E0F46AFA99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Verdana" panose="020B060403050404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52A0A90-FD8F-D098-9E3C-8B3903C7EA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0F47486-611C-6371-6BFF-C8AADB90A8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latin typeface="Verdana" panose="020B060403050404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5A5BFE2-9B56-F9FE-1317-1698B3D8A8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758251A3-C7BF-3DF9-1006-6349C94FA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24/01/2024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44687DF-C287-0B90-0384-AC46566F9D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B92D22D-0268-7F05-56E0-5963F89C2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573337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5FE461-F01D-222B-4C7C-57D2AA8652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CFB908D-19D2-F83C-4039-D58C06ECA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24/01/2024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77D68EF-BFF2-A72E-07EE-5E72D7A474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38FE25A-BF2A-CF99-7E87-C956434B7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714246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DB9DC9B7-1E4F-7D26-4BD7-745061F4E2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24/01/2024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F5816B9-11D6-2A5A-0FD1-DB0FC94DB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3A788D0-F4D3-2B6C-9239-17F58235B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627494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911F9C-4982-DC10-47A7-6087D7976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A2D4D84-B18F-DC4C-91BD-C2D2452F67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latin typeface="Verdana" panose="020B0604030504040204" pitchFamily="34" charset="0"/>
              </a:defRPr>
            </a:lvl1pPr>
            <a:lvl2pPr>
              <a:defRPr sz="2800">
                <a:latin typeface="Verdana" panose="020B0604030504040204" pitchFamily="34" charset="0"/>
              </a:defRPr>
            </a:lvl2pPr>
            <a:lvl3pPr>
              <a:defRPr sz="2400">
                <a:latin typeface="Verdana" panose="020B0604030504040204" pitchFamily="34" charset="0"/>
              </a:defRPr>
            </a:lvl3pPr>
            <a:lvl4pPr>
              <a:defRPr sz="2000">
                <a:latin typeface="Verdana" panose="020B0604030504040204" pitchFamily="34" charset="0"/>
              </a:defRPr>
            </a:lvl4pPr>
            <a:lvl5pPr>
              <a:defRPr sz="2000">
                <a:latin typeface="Verdana" panose="020B060403050404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14A5BCA-21FB-4F80-5D90-71B92FADA7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Verdana" panose="020B060403050404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DC4DC66-6DB7-E14E-1352-1E2E2ED4ED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24/01/2024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5AEA652-EF40-005F-FF90-AD253E40D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E9AB725-99AA-BB55-8E39-F039EB14A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50964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E65C95-5503-7D88-003E-0E2E5F9113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93AC4D1E-48F0-A1F3-F9C4-7B875CE887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>
                <a:latin typeface="Verdana" panose="020B060403050404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1F0E517-DE99-33E7-2751-3A45597C88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Verdana" panose="020B060403050404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9892408-C707-58E8-CE35-B1C506B77F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24/01/2024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65293AC-92C2-E7E4-0ECB-1F609042D4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AB57530-0A48-7CB0-27F9-91E065538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526661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05C3E2-E170-9268-25A1-AE60BCD4A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FDC4665-0C8C-E09A-7C93-4DB3CB0A64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863F176-85B0-9D54-437B-996F56A1D5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24/01/2024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D9FF4C6-8C08-CBB4-3CE2-59E6FA53D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DD7E2D5-E6C7-D872-FB2D-BAF970486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280545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BAB6635-A1FA-05FB-BAB0-2B865D5253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6005000-C67B-39FC-C963-1BE222E2F7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>
            <a:lvl1pPr>
              <a:defRPr>
                <a:latin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277B06B-FF69-1B1F-5058-EED75F49A9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24/01/2024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A1E3432-7CD9-B690-69AF-9AB3EC20FD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0FBBF71-D1BB-B37A-0A5C-4B7A1432A5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82265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F842174-351A-5C35-E775-1CDC59E17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5D2E68F-9A0D-D89E-ED06-73EDB9E63B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0A95696-420C-C45E-6F3E-ED258E8D8B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24/01/2024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BEF4216-2A8E-0656-28FD-6CAD51853C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6FEC2FF-6B1B-D345-F657-95FAADED47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26068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60" r:id="rId3"/>
    <p:sldLayoutId id="2147483651" r:id="rId4"/>
    <p:sldLayoutId id="2147483650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Verdana" panose="020B060403050404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svg"/><Relationship Id="rId7" Type="http://schemas.openxmlformats.org/officeDocument/2006/relationships/image" Target="../media/image10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7.png"/><Relationship Id="rId9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svg"/><Relationship Id="rId7" Type="http://schemas.openxmlformats.org/officeDocument/2006/relationships/image" Target="../media/image10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11" Type="http://schemas.openxmlformats.org/officeDocument/2006/relationships/image" Target="../media/image14.svg"/><Relationship Id="rId5" Type="http://schemas.openxmlformats.org/officeDocument/2006/relationships/image" Target="../media/image8.sv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7" Type="http://schemas.openxmlformats.org/officeDocument/2006/relationships/image" Target="../media/image22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g"/><Relationship Id="rId3" Type="http://schemas.openxmlformats.org/officeDocument/2006/relationships/image" Target="../media/image18.svg"/><Relationship Id="rId7" Type="http://schemas.openxmlformats.org/officeDocument/2006/relationships/image" Target="../media/image22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svg"/><Relationship Id="rId7" Type="http://schemas.openxmlformats.org/officeDocument/2006/relationships/image" Target="../media/image29.svg"/><Relationship Id="rId12" Type="http://schemas.openxmlformats.org/officeDocument/2006/relationships/image" Target="../media/image23.jp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png"/><Relationship Id="rId11" Type="http://schemas.openxmlformats.org/officeDocument/2006/relationships/image" Target="../media/image33.svg"/><Relationship Id="rId5" Type="http://schemas.openxmlformats.org/officeDocument/2006/relationships/image" Target="../media/image27.svg"/><Relationship Id="rId10" Type="http://schemas.openxmlformats.org/officeDocument/2006/relationships/image" Target="../media/image32.svg"/><Relationship Id="rId4" Type="http://schemas.openxmlformats.org/officeDocument/2006/relationships/image" Target="../media/image26.png"/><Relationship Id="rId9" Type="http://schemas.openxmlformats.org/officeDocument/2006/relationships/image" Target="../media/image31.sv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7.svg"/><Relationship Id="rId4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9.svg"/><Relationship Id="rId5" Type="http://schemas.openxmlformats.org/officeDocument/2006/relationships/image" Target="../media/image7.png"/><Relationship Id="rId4" Type="http://schemas.openxmlformats.org/officeDocument/2006/relationships/image" Target="../media/image38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svg"/><Relationship Id="rId7" Type="http://schemas.openxmlformats.org/officeDocument/2006/relationships/image" Target="../media/image46.sv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5.png"/><Relationship Id="rId5" Type="http://schemas.openxmlformats.org/officeDocument/2006/relationships/image" Target="../media/image44.svg"/><Relationship Id="rId4" Type="http://schemas.openxmlformats.org/officeDocument/2006/relationships/image" Target="../media/image4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:a16="http://schemas.microsoft.com/office/drawing/2014/main" id="{52646478-FC52-F987-2E5D-5586F2E1AF12}"/>
              </a:ext>
            </a:extLst>
          </p:cNvPr>
          <p:cNvSpPr txBox="1"/>
          <p:nvPr/>
        </p:nvSpPr>
        <p:spPr>
          <a:xfrm>
            <a:off x="-236206" y="5020923"/>
            <a:ext cx="9272574" cy="63305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30175" algn="ctr">
              <a:lnSpc>
                <a:spcPct val="150000"/>
              </a:lnSpc>
              <a:spcBef>
                <a:spcPts val="95"/>
              </a:spcBef>
            </a:pPr>
            <a:r>
              <a:rPr lang="es-MX" sz="900" b="1" spc="10" dirty="0">
                <a:solidFill>
                  <a:schemeClr val="bg1"/>
                </a:solidFill>
                <a:latin typeface="Verdana"/>
                <a:cs typeface="Verdana"/>
              </a:rPr>
              <a:t>OFICINA DE NEGOCIOS VERDES Y SOSTENIBLES</a:t>
            </a:r>
          </a:p>
          <a:p>
            <a:pPr marL="130175" algn="ctr">
              <a:lnSpc>
                <a:spcPct val="150000"/>
              </a:lnSpc>
              <a:spcBef>
                <a:spcPts val="95"/>
              </a:spcBef>
            </a:pPr>
            <a:r>
              <a:rPr lang="es-MX" sz="900" b="1" spc="10" dirty="0">
                <a:solidFill>
                  <a:schemeClr val="bg1"/>
                </a:solidFill>
                <a:latin typeface="Verdana"/>
                <a:cs typeface="Verdana"/>
              </a:rPr>
              <a:t>MINISTERIO DE AMBIENTE Y DESARROLLO SOSTENIBLE</a:t>
            </a:r>
          </a:p>
          <a:p>
            <a:pPr marL="130175" algn="ctr">
              <a:lnSpc>
                <a:spcPct val="150000"/>
              </a:lnSpc>
              <a:spcBef>
                <a:spcPts val="95"/>
              </a:spcBef>
            </a:pPr>
            <a:r>
              <a:rPr lang="es-MX" sz="900" b="1" spc="10" dirty="0">
                <a:solidFill>
                  <a:schemeClr val="bg1"/>
                </a:solidFill>
                <a:latin typeface="Verdana"/>
                <a:cs typeface="Verdana"/>
              </a:rPr>
              <a:t>COLOMBIA</a:t>
            </a:r>
          </a:p>
        </p:txBody>
      </p:sp>
      <p:sp>
        <p:nvSpPr>
          <p:cNvPr id="7" name="Título 6">
            <a:extLst>
              <a:ext uri="{FF2B5EF4-FFF2-40B4-BE49-F238E27FC236}">
                <a16:creationId xmlns:a16="http://schemas.microsoft.com/office/drawing/2014/main" id="{02373C90-B065-39C5-D0C5-B4CE13F1A9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71919" y="2429597"/>
            <a:ext cx="9144000" cy="2178263"/>
          </a:xfrm>
        </p:spPr>
        <p:txBody>
          <a:bodyPr>
            <a:noAutofit/>
          </a:bodyPr>
          <a:lstStyle/>
          <a:p>
            <a:r>
              <a:rPr lang="es-CO" sz="36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NEGOCIOS VERDES</a:t>
            </a:r>
            <a:br>
              <a:rPr lang="es-CO" sz="36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es-CO" sz="36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s-CO" sz="36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SISTEMAS PRODUCTIVOS SOSTENIBLES</a:t>
            </a:r>
            <a:br>
              <a:rPr lang="es-CO" sz="36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es-CO" sz="36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s-CO" sz="36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INCENTIVOS A LA CONSERVACIÓN</a:t>
            </a:r>
          </a:p>
        </p:txBody>
      </p:sp>
    </p:spTree>
    <p:extLst>
      <p:ext uri="{BB962C8B-B14F-4D97-AF65-F5344CB8AC3E}">
        <p14:creationId xmlns:p14="http://schemas.microsoft.com/office/powerpoint/2010/main" val="14829759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lipse 17">
            <a:extLst>
              <a:ext uri="{FF2B5EF4-FFF2-40B4-BE49-F238E27FC236}">
                <a16:creationId xmlns:a16="http://schemas.microsoft.com/office/drawing/2014/main" id="{2E7E2B03-B342-CD94-3DAC-C7CEBC3805D5}"/>
              </a:ext>
            </a:extLst>
          </p:cNvPr>
          <p:cNvSpPr/>
          <p:nvPr/>
        </p:nvSpPr>
        <p:spPr>
          <a:xfrm>
            <a:off x="675855" y="5106450"/>
            <a:ext cx="1228329" cy="1233714"/>
          </a:xfrm>
          <a:prstGeom prst="ellipse">
            <a:avLst/>
          </a:prstGeom>
          <a:solidFill>
            <a:srgbClr val="9BE264"/>
          </a:solidFill>
          <a:ln>
            <a:solidFill>
              <a:srgbClr val="9BE26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E3B76DD8-61AF-24E0-86DB-34EA7CEB771D}"/>
              </a:ext>
            </a:extLst>
          </p:cNvPr>
          <p:cNvSpPr txBox="1"/>
          <p:nvPr/>
        </p:nvSpPr>
        <p:spPr>
          <a:xfrm>
            <a:off x="8264626" y="6370504"/>
            <a:ext cx="250620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sz="1100" b="1">
                <a:solidFill>
                  <a:schemeClr val="bg1"/>
                </a:solidFill>
                <a:latin typeface="Verdana" panose="020B0604030504040204" pitchFamily="34" charset="0"/>
              </a:rPr>
              <a:t>www.negocios_verdes.gov.co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5AB2A25-54D4-4B94-855D-E54286095AE1}"/>
              </a:ext>
            </a:extLst>
          </p:cNvPr>
          <p:cNvSpPr txBox="1"/>
          <p:nvPr/>
        </p:nvSpPr>
        <p:spPr>
          <a:xfrm>
            <a:off x="1618942" y="2547232"/>
            <a:ext cx="8822333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800"/>
              </a:spcAft>
            </a:pPr>
            <a:r>
              <a:rPr lang="es-CO" sz="1600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Descarbonización de sectores productiv</a:t>
            </a:r>
            <a:r>
              <a:rPr lang="es-CO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</a:t>
            </a:r>
          </a:p>
          <a:p>
            <a:pPr marL="285750" indent="-285750" algn="r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CO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Sectores productivos comprometidos con el cambio climático.</a:t>
            </a:r>
          </a:p>
          <a:p>
            <a:pPr algn="r">
              <a:spcAft>
                <a:spcPts val="800"/>
              </a:spcAft>
            </a:pPr>
            <a:r>
              <a:rPr lang="es-CO" sz="1600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Crecimiento verde e inclusivo</a:t>
            </a:r>
          </a:p>
          <a:p>
            <a:pPr marL="285750" indent="-285750" algn="r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CO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Crecimiento verde</a:t>
            </a:r>
          </a:p>
          <a:p>
            <a:pPr marL="285750" indent="-285750" algn="r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CO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Economía circular para el uso eficiente del agua, suelo, energía y el aprovechamiento de materiales.</a:t>
            </a:r>
          </a:p>
          <a:p>
            <a:pPr algn="r">
              <a:spcAft>
                <a:spcPts val="800"/>
              </a:spcAft>
            </a:pPr>
            <a:r>
              <a:rPr lang="es-CO" sz="1600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Territorios adaptados al clima y resilientes ante los desastres</a:t>
            </a:r>
          </a:p>
          <a:p>
            <a:pPr marL="285750" indent="-285750" algn="r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CO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Movilización de recursos para el desarrollo sostenible.</a:t>
            </a:r>
            <a:endParaRPr lang="es-CO" sz="2800" dirty="0"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183B3E8C-40A7-2F77-1F61-36D775A7C09A}"/>
              </a:ext>
            </a:extLst>
          </p:cNvPr>
          <p:cNvCxnSpPr/>
          <p:nvPr/>
        </p:nvCxnSpPr>
        <p:spPr>
          <a:xfrm>
            <a:off x="7133796" y="5971499"/>
            <a:ext cx="2943596" cy="0"/>
          </a:xfrm>
          <a:prstGeom prst="line">
            <a:avLst/>
          </a:prstGeom>
          <a:ln w="0">
            <a:solidFill>
              <a:srgbClr val="9BE26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Gráfico 19" descr="World contorno">
            <a:extLst>
              <a:ext uri="{FF2B5EF4-FFF2-40B4-BE49-F238E27FC236}">
                <a16:creationId xmlns:a16="http://schemas.microsoft.com/office/drawing/2014/main" id="{9A60AF14-B50E-BC3B-4B50-ED07D3084E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6890" y="5129490"/>
            <a:ext cx="1212196" cy="1233714"/>
          </a:xfrm>
          <a:prstGeom prst="rect">
            <a:avLst/>
          </a:prstGeom>
        </p:spPr>
      </p:pic>
      <p:pic>
        <p:nvPicPr>
          <p:cNvPr id="22" name="Gráfico 21" descr="Dollar con relleno sólido">
            <a:extLst>
              <a:ext uri="{FF2B5EF4-FFF2-40B4-BE49-F238E27FC236}">
                <a16:creationId xmlns:a16="http://schemas.microsoft.com/office/drawing/2014/main" id="{B7BA3AB6-BDC4-0716-C017-6D75D85A82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16350" y="5338494"/>
            <a:ext cx="747532" cy="760802"/>
          </a:xfrm>
          <a:prstGeom prst="rect">
            <a:avLst/>
          </a:prstGeom>
        </p:spPr>
      </p:pic>
      <p:sp>
        <p:nvSpPr>
          <p:cNvPr id="23" name="Elipse 22">
            <a:extLst>
              <a:ext uri="{FF2B5EF4-FFF2-40B4-BE49-F238E27FC236}">
                <a16:creationId xmlns:a16="http://schemas.microsoft.com/office/drawing/2014/main" id="{DF5A60B1-C5FA-2F63-A86D-DBD4185AC4EC}"/>
              </a:ext>
            </a:extLst>
          </p:cNvPr>
          <p:cNvSpPr/>
          <p:nvPr/>
        </p:nvSpPr>
        <p:spPr>
          <a:xfrm>
            <a:off x="674630" y="1017048"/>
            <a:ext cx="1228329" cy="1233714"/>
          </a:xfrm>
          <a:prstGeom prst="ellipse">
            <a:avLst/>
          </a:prstGeom>
          <a:solidFill>
            <a:srgbClr val="D5E117"/>
          </a:solidFill>
          <a:ln>
            <a:solidFill>
              <a:srgbClr val="D5E11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25" name="Gráfico 24" descr="Continuous Improvement con relleno sólido">
            <a:extLst>
              <a:ext uri="{FF2B5EF4-FFF2-40B4-BE49-F238E27FC236}">
                <a16:creationId xmlns:a16="http://schemas.microsoft.com/office/drawing/2014/main" id="{DA8E9BDD-258E-FF33-3670-CCF8572A609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3817" y="984664"/>
            <a:ext cx="1329955" cy="1353564"/>
          </a:xfrm>
          <a:prstGeom prst="rect">
            <a:avLst/>
          </a:prstGeom>
        </p:spPr>
      </p:pic>
      <p:sp>
        <p:nvSpPr>
          <p:cNvPr id="26" name="Elipse 25">
            <a:extLst>
              <a:ext uri="{FF2B5EF4-FFF2-40B4-BE49-F238E27FC236}">
                <a16:creationId xmlns:a16="http://schemas.microsoft.com/office/drawing/2014/main" id="{D4278FA9-026E-5AF1-A602-16DAC020B48F}"/>
              </a:ext>
            </a:extLst>
          </p:cNvPr>
          <p:cNvSpPr/>
          <p:nvPr/>
        </p:nvSpPr>
        <p:spPr>
          <a:xfrm>
            <a:off x="10615275" y="2898968"/>
            <a:ext cx="1228329" cy="1233714"/>
          </a:xfrm>
          <a:prstGeom prst="ellipse">
            <a:avLst/>
          </a:prstGeom>
          <a:solidFill>
            <a:srgbClr val="9BE264"/>
          </a:solidFill>
          <a:ln>
            <a:solidFill>
              <a:srgbClr val="9BE26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28" name="Gráfico 27" descr="Sustainability con relleno sólido">
            <a:extLst>
              <a:ext uri="{FF2B5EF4-FFF2-40B4-BE49-F238E27FC236}">
                <a16:creationId xmlns:a16="http://schemas.microsoft.com/office/drawing/2014/main" id="{D2E289E7-29ED-0271-4D68-B98419E80F4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71153" y="3029386"/>
            <a:ext cx="898451" cy="91440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4BB951EF-A631-7AA3-6065-0794743D4E67}"/>
              </a:ext>
            </a:extLst>
          </p:cNvPr>
          <p:cNvSpPr txBox="1"/>
          <p:nvPr/>
        </p:nvSpPr>
        <p:spPr>
          <a:xfrm>
            <a:off x="1986200" y="1069648"/>
            <a:ext cx="7583977" cy="11285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es-CO" sz="1800" u="sng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Bioeconomía, restauración y conservación de la naturaleza</a:t>
            </a:r>
          </a:p>
          <a:p>
            <a:pPr marL="285750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CO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Restauración de la naturaleza para su conservación y uso sostenible.</a:t>
            </a:r>
          </a:p>
          <a:p>
            <a:pPr marL="285750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CO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Bioeconomía para la transformación productiva.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A662925-8962-EC77-4755-B13C6EF3B992}"/>
              </a:ext>
            </a:extLst>
          </p:cNvPr>
          <p:cNvSpPr txBox="1"/>
          <p:nvPr/>
        </p:nvSpPr>
        <p:spPr>
          <a:xfrm>
            <a:off x="1986200" y="5338494"/>
            <a:ext cx="6795247" cy="748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es-CO" sz="1800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Financiamiento para el desarrollo sostenible y la acción climática</a:t>
            </a:r>
          </a:p>
          <a:p>
            <a:pPr marL="285750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CO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Movilización de recursos para el desarrollo sostenible.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87E068C8-30AC-40EE-842E-236CD1B056D2}"/>
              </a:ext>
            </a:extLst>
          </p:cNvPr>
          <p:cNvSpPr/>
          <p:nvPr/>
        </p:nvSpPr>
        <p:spPr>
          <a:xfrm>
            <a:off x="0" y="2"/>
            <a:ext cx="12192000" cy="929580"/>
          </a:xfrm>
          <a:prstGeom prst="rect">
            <a:avLst/>
          </a:prstGeom>
          <a:solidFill>
            <a:srgbClr val="9BE264"/>
          </a:solidFill>
          <a:ln>
            <a:solidFill>
              <a:srgbClr val="9BE26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19B32752-FA2A-D9F4-7A66-D89FD9205C00}"/>
              </a:ext>
            </a:extLst>
          </p:cNvPr>
          <p:cNvSpPr txBox="1"/>
          <p:nvPr/>
        </p:nvSpPr>
        <p:spPr>
          <a:xfrm>
            <a:off x="554518" y="109982"/>
            <a:ext cx="113877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>
              <a:defRPr sz="28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ctr"/>
            <a:r>
              <a:rPr lang="es-MX" sz="3600" dirty="0">
                <a:solidFill>
                  <a:schemeClr val="bg1"/>
                </a:solidFill>
              </a:rPr>
              <a:t>ARTICULACIÓN MADS - DNP</a:t>
            </a:r>
            <a:endParaRPr lang="es-CO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18135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>
            <a:extLst>
              <a:ext uri="{FF2B5EF4-FFF2-40B4-BE49-F238E27FC236}">
                <a16:creationId xmlns:a16="http://schemas.microsoft.com/office/drawing/2014/main" id="{4C6D066C-FFBB-4C45-7EEA-E50A2F49F427}"/>
              </a:ext>
            </a:extLst>
          </p:cNvPr>
          <p:cNvSpPr/>
          <p:nvPr/>
        </p:nvSpPr>
        <p:spPr>
          <a:xfrm>
            <a:off x="8621486" y="-14513"/>
            <a:ext cx="3570514" cy="66539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AA948240-D365-ABBF-CDDE-DFFA35BE1B31}"/>
              </a:ext>
            </a:extLst>
          </p:cNvPr>
          <p:cNvSpPr/>
          <p:nvPr/>
        </p:nvSpPr>
        <p:spPr>
          <a:xfrm>
            <a:off x="13127" y="19782"/>
            <a:ext cx="3187780" cy="6639444"/>
          </a:xfrm>
          <a:prstGeom prst="rect">
            <a:avLst/>
          </a:prstGeom>
          <a:solidFill>
            <a:srgbClr val="9FE95A"/>
          </a:solidFill>
          <a:ln>
            <a:solidFill>
              <a:srgbClr val="9FE95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A58D435B-99AE-8A7D-DDAC-E5DF29648FDC}"/>
              </a:ext>
            </a:extLst>
          </p:cNvPr>
          <p:cNvSpPr txBox="1"/>
          <p:nvPr/>
        </p:nvSpPr>
        <p:spPr>
          <a:xfrm>
            <a:off x="144511" y="612844"/>
            <a:ext cx="292501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>
              <a:defRPr sz="28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ctr"/>
            <a:r>
              <a:rPr lang="es-MX" sz="3000" dirty="0">
                <a:solidFill>
                  <a:schemeClr val="bg1"/>
                </a:solidFill>
              </a:rPr>
              <a:t>NEGOCIO VERDE</a:t>
            </a:r>
          </a:p>
          <a:p>
            <a:pPr algn="ctr"/>
            <a:endParaRPr lang="es-MX" sz="3000" dirty="0">
              <a:solidFill>
                <a:schemeClr val="bg1"/>
              </a:solidFill>
            </a:endParaRPr>
          </a:p>
          <a:p>
            <a:pPr algn="ctr"/>
            <a:endParaRPr lang="es-MX" sz="3000" dirty="0">
              <a:solidFill>
                <a:schemeClr val="bg1"/>
              </a:solidFill>
            </a:endParaRPr>
          </a:p>
          <a:p>
            <a:pPr algn="ctr"/>
            <a:endParaRPr lang="es-MX" sz="3000" dirty="0">
              <a:solidFill>
                <a:schemeClr val="bg1"/>
              </a:solidFill>
            </a:endParaRPr>
          </a:p>
          <a:p>
            <a:pPr algn="ctr"/>
            <a:r>
              <a:rPr lang="es-MX" sz="3000" dirty="0">
                <a:solidFill>
                  <a:schemeClr val="bg1"/>
                </a:solidFill>
              </a:rPr>
              <a:t>&amp;</a:t>
            </a:r>
          </a:p>
          <a:p>
            <a:pPr algn="ctr"/>
            <a:endParaRPr lang="es-MX" sz="3000" dirty="0">
              <a:solidFill>
                <a:schemeClr val="bg1"/>
              </a:solidFill>
            </a:endParaRPr>
          </a:p>
          <a:p>
            <a:pPr algn="ctr"/>
            <a:endParaRPr lang="es-MX" sz="3000" dirty="0">
              <a:solidFill>
                <a:schemeClr val="bg1"/>
              </a:solidFill>
            </a:endParaRPr>
          </a:p>
          <a:p>
            <a:pPr algn="ctr"/>
            <a:endParaRPr lang="es-MX" sz="3000" dirty="0">
              <a:solidFill>
                <a:schemeClr val="bg1"/>
              </a:solidFill>
            </a:endParaRPr>
          </a:p>
          <a:p>
            <a:pPr algn="ctr"/>
            <a:r>
              <a:rPr lang="es-MX" sz="3000" dirty="0">
                <a:solidFill>
                  <a:schemeClr val="bg1"/>
                </a:solidFill>
              </a:rPr>
              <a:t>SISTEMA PRODUCTIVO SOSTENIBLE</a:t>
            </a:r>
            <a:endParaRPr lang="es-CO" sz="3000" dirty="0">
              <a:solidFill>
                <a:schemeClr val="bg1"/>
              </a:solidFill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63717099-2BC4-5FF2-F93B-3EFBCE879E40}"/>
              </a:ext>
            </a:extLst>
          </p:cNvPr>
          <p:cNvSpPr txBox="1"/>
          <p:nvPr/>
        </p:nvSpPr>
        <p:spPr>
          <a:xfrm>
            <a:off x="8849785" y="636186"/>
            <a:ext cx="29958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i="1">
                <a:solidFill>
                  <a:srgbClr val="11858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Actividades económicas o negocios que ofrecen bienes o servicios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09811070-9A57-CD31-5419-456C8576B8D2}"/>
              </a:ext>
            </a:extLst>
          </p:cNvPr>
          <p:cNvSpPr txBox="1"/>
          <p:nvPr/>
        </p:nvSpPr>
        <p:spPr>
          <a:xfrm>
            <a:off x="8849785" y="2365546"/>
            <a:ext cx="29958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i="1">
                <a:solidFill>
                  <a:srgbClr val="11858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Que integran un enfoque de ciclo de vida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3CF9FB51-6A8D-D84C-38A0-653598D80CA0}"/>
              </a:ext>
            </a:extLst>
          </p:cNvPr>
          <p:cNvSpPr txBox="1"/>
          <p:nvPr/>
        </p:nvSpPr>
        <p:spPr>
          <a:xfrm>
            <a:off x="8849785" y="3965164"/>
            <a:ext cx="29958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i="1">
                <a:solidFill>
                  <a:srgbClr val="11858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Desarrollados con prácticas sostenibles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9A988F83-3EF5-D11E-9ACE-C875DE199304}"/>
              </a:ext>
            </a:extLst>
          </p:cNvPr>
          <p:cNvSpPr txBox="1"/>
          <p:nvPr/>
        </p:nvSpPr>
        <p:spPr>
          <a:xfrm>
            <a:off x="8826650" y="5371739"/>
            <a:ext cx="29958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i="1" dirty="0">
                <a:solidFill>
                  <a:srgbClr val="11858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Generan impacto positivo a nivel ambiental, social y económico</a:t>
            </a:r>
          </a:p>
        </p:txBody>
      </p:sp>
      <p:grpSp>
        <p:nvGrpSpPr>
          <p:cNvPr id="35" name="Grupo 34">
            <a:extLst>
              <a:ext uri="{FF2B5EF4-FFF2-40B4-BE49-F238E27FC236}">
                <a16:creationId xmlns:a16="http://schemas.microsoft.com/office/drawing/2014/main" id="{0A422A3D-DCBA-8003-C01A-CEF24D4C34B9}"/>
              </a:ext>
            </a:extLst>
          </p:cNvPr>
          <p:cNvGrpSpPr/>
          <p:nvPr/>
        </p:nvGrpSpPr>
        <p:grpSpPr>
          <a:xfrm>
            <a:off x="3297822" y="455224"/>
            <a:ext cx="5207936" cy="6445832"/>
            <a:chOff x="3297822" y="455224"/>
            <a:chExt cx="5207936" cy="6445832"/>
          </a:xfrm>
        </p:grpSpPr>
        <p:sp>
          <p:nvSpPr>
            <p:cNvPr id="2" name="CuadroTexto 1">
              <a:extLst>
                <a:ext uri="{FF2B5EF4-FFF2-40B4-BE49-F238E27FC236}">
                  <a16:creationId xmlns:a16="http://schemas.microsoft.com/office/drawing/2014/main" id="{E3B76DD8-61AF-24E0-86DB-34EA7CEB771D}"/>
                </a:ext>
              </a:extLst>
            </p:cNvPr>
            <p:cNvSpPr txBox="1"/>
            <p:nvPr/>
          </p:nvSpPr>
          <p:spPr>
            <a:xfrm>
              <a:off x="4820654" y="6639446"/>
              <a:ext cx="2550698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CO" sz="1100" b="1">
                  <a:solidFill>
                    <a:schemeClr val="bg1"/>
                  </a:solidFill>
                  <a:latin typeface="Verdana" panose="020B0604030504040204" pitchFamily="34" charset="0"/>
                </a:rPr>
                <a:t>www.negocios_verdes.gov.co</a:t>
              </a:r>
            </a:p>
          </p:txBody>
        </p:sp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45AB2A25-54D4-4B94-855D-E54286095AE1}"/>
                </a:ext>
              </a:extLst>
            </p:cNvPr>
            <p:cNvSpPr txBox="1"/>
            <p:nvPr/>
          </p:nvSpPr>
          <p:spPr>
            <a:xfrm>
              <a:off x="3297822" y="896420"/>
              <a:ext cx="3748598" cy="56938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28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De conformidad con:</a:t>
              </a:r>
            </a:p>
            <a:p>
              <a:pPr algn="ctr"/>
              <a:endParaRPr lang="es-CO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</a:endParaRPr>
            </a:p>
            <a:p>
              <a:pPr algn="ctr"/>
              <a:r>
                <a:rPr lang="es-CO" sz="28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Plan Nacional de Negocios Verdes.</a:t>
              </a:r>
              <a:endParaRPr lang="es-MX" sz="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  <a:p>
              <a:pPr algn="ctr"/>
              <a:r>
                <a:rPr lang="es-CO" sz="28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 </a:t>
              </a:r>
            </a:p>
            <a:p>
              <a:pPr algn="ctr"/>
              <a:endParaRPr lang="es-CO" sz="2800" dirty="0">
                <a:latin typeface="Arial" panose="020B0604020202020204" pitchFamily="34" charset="0"/>
                <a:ea typeface="Times New Roman" panose="02020603050405020304" pitchFamily="18" charset="0"/>
              </a:endParaRPr>
            </a:p>
            <a:p>
              <a:pPr algn="ctr"/>
              <a:r>
                <a:rPr lang="es-CO" sz="28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Decreto Ley 870 de 2017</a:t>
              </a:r>
            </a:p>
            <a:p>
              <a:pPr marL="457200" indent="-457200" algn="ctr">
                <a:buFont typeface="Arial" panose="020B0604020202020204" pitchFamily="34" charset="0"/>
                <a:buChar char="•"/>
              </a:pPr>
              <a:endParaRPr lang="es-CO" sz="2800" dirty="0">
                <a:latin typeface="Arial" panose="020B0604020202020204" pitchFamily="34" charset="0"/>
                <a:ea typeface="Times New Roman" panose="02020603050405020304" pitchFamily="18" charset="0"/>
              </a:endParaRPr>
            </a:p>
            <a:p>
              <a:pPr marL="457200" indent="-457200" algn="ctr">
                <a:buFont typeface="Arial" panose="020B0604020202020204" pitchFamily="34" charset="0"/>
                <a:buChar char="•"/>
              </a:pPr>
              <a:endParaRPr lang="es-CO" sz="2800" dirty="0">
                <a:latin typeface="Arial" panose="020B0604020202020204" pitchFamily="34" charset="0"/>
                <a:ea typeface="Times New Roman" panose="02020603050405020304" pitchFamily="18" charset="0"/>
              </a:endParaRPr>
            </a:p>
            <a:p>
              <a:pPr algn="ctr"/>
              <a:r>
                <a:rPr lang="es-CO" sz="28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Plan Nacional de Restauración </a:t>
              </a:r>
            </a:p>
            <a:p>
              <a:pPr marL="457200" indent="-457200" algn="ctr">
                <a:buFont typeface="Arial" panose="020B0604020202020204" pitchFamily="34" charset="0"/>
                <a:buChar char="•"/>
              </a:pPr>
              <a:endParaRPr lang="es-CO" sz="2800" dirty="0">
                <a:latin typeface="Arial" panose="020B0604020202020204" pitchFamily="34" charset="0"/>
                <a:ea typeface="Times New Roman" panose="02020603050405020304" pitchFamily="18" charset="0"/>
              </a:endParaRPr>
            </a:p>
          </p:txBody>
        </p:sp>
        <p:cxnSp>
          <p:nvCxnSpPr>
            <p:cNvPr id="10" name="Conector recto 9">
              <a:extLst>
                <a:ext uri="{FF2B5EF4-FFF2-40B4-BE49-F238E27FC236}">
                  <a16:creationId xmlns:a16="http://schemas.microsoft.com/office/drawing/2014/main" id="{183B3E8C-40A7-2F77-1F61-36D775A7C09A}"/>
                </a:ext>
              </a:extLst>
            </p:cNvPr>
            <p:cNvCxnSpPr/>
            <p:nvPr/>
          </p:nvCxnSpPr>
          <p:spPr>
            <a:xfrm>
              <a:off x="3669750" y="6240441"/>
              <a:ext cx="2995849" cy="0"/>
            </a:xfrm>
            <a:prstGeom prst="line">
              <a:avLst/>
            </a:prstGeom>
            <a:ln w="0">
              <a:solidFill>
                <a:srgbClr val="9BE26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Elipse 17">
              <a:extLst>
                <a:ext uri="{FF2B5EF4-FFF2-40B4-BE49-F238E27FC236}">
                  <a16:creationId xmlns:a16="http://schemas.microsoft.com/office/drawing/2014/main" id="{2E7E2B03-B342-CD94-3DAC-C7CEBC3805D5}"/>
                </a:ext>
              </a:extLst>
            </p:cNvPr>
            <p:cNvSpPr/>
            <p:nvPr/>
          </p:nvSpPr>
          <p:spPr>
            <a:xfrm>
              <a:off x="7203909" y="457544"/>
              <a:ext cx="1250134" cy="1233714"/>
            </a:xfrm>
            <a:prstGeom prst="ellipse">
              <a:avLst/>
            </a:prstGeom>
            <a:solidFill>
              <a:srgbClr val="9BE264"/>
            </a:solidFill>
            <a:ln>
              <a:solidFill>
                <a:srgbClr val="9BE2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pic>
          <p:nvPicPr>
            <p:cNvPr id="20" name="Gráfico 19" descr="World contorno">
              <a:extLst>
                <a:ext uri="{FF2B5EF4-FFF2-40B4-BE49-F238E27FC236}">
                  <a16:creationId xmlns:a16="http://schemas.microsoft.com/office/drawing/2014/main" id="{9A60AF14-B50E-BC3B-4B50-ED07D3084E8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203909" y="455224"/>
              <a:ext cx="1233714" cy="1233714"/>
            </a:xfrm>
            <a:prstGeom prst="rect">
              <a:avLst/>
            </a:prstGeom>
          </p:spPr>
        </p:pic>
        <p:pic>
          <p:nvPicPr>
            <p:cNvPr id="22" name="Gráfico 21" descr="Dollar con relleno sólido">
              <a:extLst>
                <a:ext uri="{FF2B5EF4-FFF2-40B4-BE49-F238E27FC236}">
                  <a16:creationId xmlns:a16="http://schemas.microsoft.com/office/drawing/2014/main" id="{B7BA3AB6-BDC4-0716-C017-6D75D85A82B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7448575" y="699806"/>
              <a:ext cx="760802" cy="760802"/>
            </a:xfrm>
            <a:prstGeom prst="rect">
              <a:avLst/>
            </a:prstGeom>
          </p:spPr>
        </p:pic>
        <p:sp>
          <p:nvSpPr>
            <p:cNvPr id="23" name="Elipse 22">
              <a:extLst>
                <a:ext uri="{FF2B5EF4-FFF2-40B4-BE49-F238E27FC236}">
                  <a16:creationId xmlns:a16="http://schemas.microsoft.com/office/drawing/2014/main" id="{DF5A60B1-C5FA-2F63-A86D-DBD4185AC4EC}"/>
                </a:ext>
              </a:extLst>
            </p:cNvPr>
            <p:cNvSpPr/>
            <p:nvPr/>
          </p:nvSpPr>
          <p:spPr>
            <a:xfrm>
              <a:off x="7203909" y="2080311"/>
              <a:ext cx="1250134" cy="1233714"/>
            </a:xfrm>
            <a:prstGeom prst="ellipse">
              <a:avLst/>
            </a:prstGeom>
            <a:solidFill>
              <a:srgbClr val="D5E117"/>
            </a:solidFill>
            <a:ln>
              <a:solidFill>
                <a:srgbClr val="D5E11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pic>
          <p:nvPicPr>
            <p:cNvPr id="25" name="Gráfico 24" descr="Continuous Improvement con relleno sólido">
              <a:extLst>
                <a:ext uri="{FF2B5EF4-FFF2-40B4-BE49-F238E27FC236}">
                  <a16:creationId xmlns:a16="http://schemas.microsoft.com/office/drawing/2014/main" id="{DA8E9BDD-258E-FF33-3670-CCF8572A609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152194" y="2047927"/>
              <a:ext cx="1353564" cy="1353564"/>
            </a:xfrm>
            <a:prstGeom prst="rect">
              <a:avLst/>
            </a:prstGeom>
          </p:spPr>
        </p:pic>
        <p:sp>
          <p:nvSpPr>
            <p:cNvPr id="26" name="Elipse 25">
              <a:extLst>
                <a:ext uri="{FF2B5EF4-FFF2-40B4-BE49-F238E27FC236}">
                  <a16:creationId xmlns:a16="http://schemas.microsoft.com/office/drawing/2014/main" id="{D4278FA9-026E-5AF1-A602-16DAC020B48F}"/>
                </a:ext>
              </a:extLst>
            </p:cNvPr>
            <p:cNvSpPr/>
            <p:nvPr/>
          </p:nvSpPr>
          <p:spPr>
            <a:xfrm>
              <a:off x="7203909" y="3669934"/>
              <a:ext cx="1250134" cy="1233714"/>
            </a:xfrm>
            <a:prstGeom prst="ellipse">
              <a:avLst/>
            </a:prstGeom>
            <a:solidFill>
              <a:srgbClr val="9BE264"/>
            </a:solidFill>
            <a:ln>
              <a:solidFill>
                <a:srgbClr val="9BE2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pic>
          <p:nvPicPr>
            <p:cNvPr id="28" name="Gráfico 27" descr="Sustainability con relleno sólido">
              <a:extLst>
                <a:ext uri="{FF2B5EF4-FFF2-40B4-BE49-F238E27FC236}">
                  <a16:creationId xmlns:a16="http://schemas.microsoft.com/office/drawing/2014/main" id="{D2E289E7-29ED-0271-4D68-B98419E80F4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362554" y="3800352"/>
              <a:ext cx="914400" cy="914400"/>
            </a:xfrm>
            <a:prstGeom prst="rect">
              <a:avLst/>
            </a:prstGeom>
          </p:spPr>
        </p:pic>
        <p:sp>
          <p:nvSpPr>
            <p:cNvPr id="29" name="Elipse 28">
              <a:extLst>
                <a:ext uri="{FF2B5EF4-FFF2-40B4-BE49-F238E27FC236}">
                  <a16:creationId xmlns:a16="http://schemas.microsoft.com/office/drawing/2014/main" id="{4AC06981-F38E-453F-DF95-B5175345F2A3}"/>
                </a:ext>
              </a:extLst>
            </p:cNvPr>
            <p:cNvSpPr/>
            <p:nvPr/>
          </p:nvSpPr>
          <p:spPr>
            <a:xfrm>
              <a:off x="7208886" y="5202152"/>
              <a:ext cx="1250134" cy="1233714"/>
            </a:xfrm>
            <a:prstGeom prst="ellipse">
              <a:avLst/>
            </a:prstGeom>
            <a:solidFill>
              <a:srgbClr val="D5E117"/>
            </a:solidFill>
            <a:ln>
              <a:solidFill>
                <a:srgbClr val="D5E11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pic>
          <p:nvPicPr>
            <p:cNvPr id="33" name="Gráfico 32" descr="Thumbs up sign con relleno sólido">
              <a:extLst>
                <a:ext uri="{FF2B5EF4-FFF2-40B4-BE49-F238E27FC236}">
                  <a16:creationId xmlns:a16="http://schemas.microsoft.com/office/drawing/2014/main" id="{D7EB5E4E-6172-35E1-0B34-4732165283E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7367531" y="5326041"/>
              <a:ext cx="914400" cy="91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205485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E3B76DD8-61AF-24E0-86DB-34EA7CEB771D}"/>
              </a:ext>
            </a:extLst>
          </p:cNvPr>
          <p:cNvSpPr txBox="1"/>
          <p:nvPr/>
        </p:nvSpPr>
        <p:spPr>
          <a:xfrm>
            <a:off x="4820654" y="6639446"/>
            <a:ext cx="255069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sz="1100" b="1">
                <a:solidFill>
                  <a:schemeClr val="bg1"/>
                </a:solidFill>
                <a:latin typeface="Verdana" panose="020B0604030504040204" pitchFamily="34" charset="0"/>
              </a:rPr>
              <a:t>www.negocios_verdes.gov.co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AA948240-D365-ABBF-CDDE-DFFA35BE1B31}"/>
              </a:ext>
            </a:extLst>
          </p:cNvPr>
          <p:cNvSpPr/>
          <p:nvPr/>
        </p:nvSpPr>
        <p:spPr>
          <a:xfrm>
            <a:off x="0" y="2"/>
            <a:ext cx="3187780" cy="6639444"/>
          </a:xfrm>
          <a:prstGeom prst="rect">
            <a:avLst/>
          </a:prstGeom>
          <a:solidFill>
            <a:srgbClr val="9FE95A"/>
          </a:solidFill>
          <a:ln>
            <a:solidFill>
              <a:srgbClr val="9FE95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A58D435B-99AE-8A7D-DDAC-E5DF29648FDC}"/>
              </a:ext>
            </a:extLst>
          </p:cNvPr>
          <p:cNvSpPr txBox="1"/>
          <p:nvPr/>
        </p:nvSpPr>
        <p:spPr>
          <a:xfrm>
            <a:off x="131384" y="1852430"/>
            <a:ext cx="292501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>
              <a:defRPr sz="28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ctr"/>
            <a:r>
              <a:rPr lang="es-MX" sz="3600" b="0" dirty="0">
                <a:solidFill>
                  <a:schemeClr val="bg1"/>
                </a:solidFill>
              </a:rPr>
              <a:t>IMPACTOS POSITIVOS DE LOS </a:t>
            </a:r>
            <a:r>
              <a:rPr lang="es-MX" sz="3600" dirty="0">
                <a:solidFill>
                  <a:schemeClr val="bg1"/>
                </a:solidFill>
              </a:rPr>
              <a:t>NEGOCIOS VERDES</a:t>
            </a:r>
            <a:endParaRPr lang="es-CO" sz="3600" dirty="0">
              <a:solidFill>
                <a:schemeClr val="bg1"/>
              </a:solidFill>
            </a:endParaRPr>
          </a:p>
        </p:txBody>
      </p:sp>
      <p:sp>
        <p:nvSpPr>
          <p:cNvPr id="26" name="Lágrima 25">
            <a:extLst>
              <a:ext uri="{FF2B5EF4-FFF2-40B4-BE49-F238E27FC236}">
                <a16:creationId xmlns:a16="http://schemas.microsoft.com/office/drawing/2014/main" id="{D4278FA9-026E-5AF1-A602-16DAC020B48F}"/>
              </a:ext>
            </a:extLst>
          </p:cNvPr>
          <p:cNvSpPr/>
          <p:nvPr/>
        </p:nvSpPr>
        <p:spPr>
          <a:xfrm>
            <a:off x="4152802" y="2365386"/>
            <a:ext cx="3035599" cy="3045651"/>
          </a:xfrm>
          <a:prstGeom prst="teardrop">
            <a:avLst/>
          </a:prstGeom>
          <a:solidFill>
            <a:srgbClr val="9BE264">
              <a:alpha val="82445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28" name="Gráfico 27" descr="Sustainability con relleno sólido">
            <a:extLst>
              <a:ext uri="{FF2B5EF4-FFF2-40B4-BE49-F238E27FC236}">
                <a16:creationId xmlns:a16="http://schemas.microsoft.com/office/drawing/2014/main" id="{D2E289E7-29ED-0271-4D68-B98419E80F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67200" y="2707951"/>
            <a:ext cx="2006801" cy="2006801"/>
          </a:xfrm>
          <a:prstGeom prst="rect">
            <a:avLst/>
          </a:prstGeom>
        </p:spPr>
      </p:pic>
      <p:sp>
        <p:nvSpPr>
          <p:cNvPr id="29" name="Lágrima 28">
            <a:extLst>
              <a:ext uri="{FF2B5EF4-FFF2-40B4-BE49-F238E27FC236}">
                <a16:creationId xmlns:a16="http://schemas.microsoft.com/office/drawing/2014/main" id="{4AC06981-F38E-453F-DF95-B5175345F2A3}"/>
              </a:ext>
            </a:extLst>
          </p:cNvPr>
          <p:cNvSpPr/>
          <p:nvPr/>
        </p:nvSpPr>
        <p:spPr>
          <a:xfrm rot="10800000">
            <a:off x="7306896" y="611923"/>
            <a:ext cx="2952225" cy="3045652"/>
          </a:xfrm>
          <a:prstGeom prst="teardrop">
            <a:avLst/>
          </a:prstGeom>
          <a:solidFill>
            <a:srgbClr val="D5E117">
              <a:alpha val="7195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6" name="Gráfico 15" descr="Universal access con relleno sólido">
            <a:extLst>
              <a:ext uri="{FF2B5EF4-FFF2-40B4-BE49-F238E27FC236}">
                <a16:creationId xmlns:a16="http://schemas.microsoft.com/office/drawing/2014/main" id="{BAF6B7D3-5DA9-12D6-E641-B6B8931DD7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732118" y="1217944"/>
            <a:ext cx="2101780" cy="2101780"/>
          </a:xfrm>
          <a:prstGeom prst="rect">
            <a:avLst/>
          </a:prstGeom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067E2CCD-8F1E-42F2-B0C4-F4C2AC3CC8CE}"/>
              </a:ext>
            </a:extLst>
          </p:cNvPr>
          <p:cNvSpPr txBox="1"/>
          <p:nvPr/>
        </p:nvSpPr>
        <p:spPr>
          <a:xfrm>
            <a:off x="4756200" y="1161269"/>
            <a:ext cx="1828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Impacto ambiental positivo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0E460E26-A4D3-5AC6-CFF4-B25E6B1F0B06}"/>
              </a:ext>
            </a:extLst>
          </p:cNvPr>
          <p:cNvSpPr txBox="1"/>
          <p:nvPr/>
        </p:nvSpPr>
        <p:spPr>
          <a:xfrm>
            <a:off x="7868608" y="3925745"/>
            <a:ext cx="1828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Impacto social</a:t>
            </a:r>
          </a:p>
          <a:p>
            <a:pPr algn="ctr"/>
            <a:r>
              <a:rPr lang="es-CO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positivo</a:t>
            </a:r>
          </a:p>
        </p:txBody>
      </p:sp>
    </p:spTree>
    <p:extLst>
      <p:ext uri="{BB962C8B-B14F-4D97-AF65-F5344CB8AC3E}">
        <p14:creationId xmlns:p14="http://schemas.microsoft.com/office/powerpoint/2010/main" val="6110613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E3B76DD8-61AF-24E0-86DB-34EA7CEB771D}"/>
              </a:ext>
            </a:extLst>
          </p:cNvPr>
          <p:cNvSpPr txBox="1"/>
          <p:nvPr/>
        </p:nvSpPr>
        <p:spPr>
          <a:xfrm>
            <a:off x="4820654" y="6639446"/>
            <a:ext cx="255069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sz="1100" b="1">
                <a:solidFill>
                  <a:schemeClr val="bg1"/>
                </a:solidFill>
                <a:latin typeface="Verdana" panose="020B0604030504040204" pitchFamily="34" charset="0"/>
              </a:rPr>
              <a:t>www.negocios_verdes.gov.co</a:t>
            </a:r>
          </a:p>
        </p:txBody>
      </p:sp>
      <p:sp>
        <p:nvSpPr>
          <p:cNvPr id="26" name="Lágrima 25">
            <a:extLst>
              <a:ext uri="{FF2B5EF4-FFF2-40B4-BE49-F238E27FC236}">
                <a16:creationId xmlns:a16="http://schemas.microsoft.com/office/drawing/2014/main" id="{D4278FA9-026E-5AF1-A602-16DAC020B48F}"/>
              </a:ext>
            </a:extLst>
          </p:cNvPr>
          <p:cNvSpPr/>
          <p:nvPr/>
        </p:nvSpPr>
        <p:spPr>
          <a:xfrm>
            <a:off x="-580571" y="3933700"/>
            <a:ext cx="3352800" cy="3657624"/>
          </a:xfrm>
          <a:prstGeom prst="teardrop">
            <a:avLst/>
          </a:prstGeom>
          <a:solidFill>
            <a:srgbClr val="9BE264">
              <a:alpha val="81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Lágrima 28">
            <a:extLst>
              <a:ext uri="{FF2B5EF4-FFF2-40B4-BE49-F238E27FC236}">
                <a16:creationId xmlns:a16="http://schemas.microsoft.com/office/drawing/2014/main" id="{4AC06981-F38E-453F-DF95-B5175345F2A3}"/>
              </a:ext>
            </a:extLst>
          </p:cNvPr>
          <p:cNvSpPr/>
          <p:nvPr/>
        </p:nvSpPr>
        <p:spPr>
          <a:xfrm rot="10800000">
            <a:off x="9239774" y="-479407"/>
            <a:ext cx="3387654" cy="3585004"/>
          </a:xfrm>
          <a:prstGeom prst="teardrop">
            <a:avLst/>
          </a:prstGeom>
          <a:solidFill>
            <a:srgbClr val="D5E117">
              <a:alpha val="5831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E9023D98-A633-3038-C09D-97C266557E58}"/>
              </a:ext>
            </a:extLst>
          </p:cNvPr>
          <p:cNvSpPr/>
          <p:nvPr/>
        </p:nvSpPr>
        <p:spPr>
          <a:xfrm>
            <a:off x="333830" y="123695"/>
            <a:ext cx="2090056" cy="10156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" name="Rectángulo redondeado 8">
            <a:extLst>
              <a:ext uri="{FF2B5EF4-FFF2-40B4-BE49-F238E27FC236}">
                <a16:creationId xmlns:a16="http://schemas.microsoft.com/office/drawing/2014/main" id="{40AA0990-F090-FACF-C4DF-639ECC1269AF}"/>
              </a:ext>
            </a:extLst>
          </p:cNvPr>
          <p:cNvSpPr/>
          <p:nvPr/>
        </p:nvSpPr>
        <p:spPr>
          <a:xfrm>
            <a:off x="190881" y="297862"/>
            <a:ext cx="5511034" cy="6115325"/>
          </a:xfrm>
          <a:prstGeom prst="roundRect">
            <a:avLst>
              <a:gd name="adj" fmla="val 7549"/>
            </a:avLst>
          </a:prstGeom>
          <a:noFill/>
          <a:ln w="12700">
            <a:solidFill>
              <a:srgbClr val="9BE26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" name="Rectángulo redondeado 9">
            <a:extLst>
              <a:ext uri="{FF2B5EF4-FFF2-40B4-BE49-F238E27FC236}">
                <a16:creationId xmlns:a16="http://schemas.microsoft.com/office/drawing/2014/main" id="{3C7DD41F-7F83-5ABD-31FC-F9D501AA7444}"/>
              </a:ext>
            </a:extLst>
          </p:cNvPr>
          <p:cNvSpPr/>
          <p:nvPr/>
        </p:nvSpPr>
        <p:spPr>
          <a:xfrm>
            <a:off x="6096001" y="297863"/>
            <a:ext cx="5923260" cy="6115325"/>
          </a:xfrm>
          <a:prstGeom prst="roundRect">
            <a:avLst>
              <a:gd name="adj" fmla="val 7549"/>
            </a:avLst>
          </a:prstGeom>
          <a:noFill/>
          <a:ln>
            <a:solidFill>
              <a:srgbClr val="D5E11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F786DBB5-B8B1-9EF0-1B17-1306B53CA1B2}"/>
              </a:ext>
            </a:extLst>
          </p:cNvPr>
          <p:cNvSpPr txBox="1"/>
          <p:nvPr/>
        </p:nvSpPr>
        <p:spPr>
          <a:xfrm>
            <a:off x="420912" y="781884"/>
            <a:ext cx="5050971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rtl="0" eaLnBrk="1" fontAlgn="ctr" latinLnBrk="0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es-CO" sz="800" dirty="0">
              <a:solidFill>
                <a:srgbClr val="000000"/>
              </a:solidFill>
              <a:latin typeface="Tahoma" panose="020B0604030504040204" pitchFamily="34" charset="0"/>
            </a:endParaRPr>
          </a:p>
          <a:p>
            <a:pPr marL="342900" indent="-342900" algn="just" fontAlgn="ctr">
              <a:buFont typeface="+mj-lt"/>
              <a:buAutoNum type="arabicPeriod"/>
            </a:pPr>
            <a:r>
              <a:rPr lang="es-CO" sz="1600" b="1" i="0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Conservación</a:t>
            </a:r>
          </a:p>
          <a:p>
            <a:pPr marL="342900" indent="-342900" algn="just" fontAlgn="ctr">
              <a:buFont typeface="+mj-lt"/>
              <a:buAutoNum type="arabicPeriod"/>
            </a:pPr>
            <a:r>
              <a:rPr lang="es-ES" sz="1600" b="1" i="0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Cambio de materiales no renovables por renovables</a:t>
            </a:r>
            <a:endParaRPr lang="es-CO" sz="1600" b="1" dirty="0">
              <a:solidFill>
                <a:srgbClr val="000000"/>
              </a:solidFill>
              <a:latin typeface="Tahoma" panose="020B0604030504040204" pitchFamily="34" charset="0"/>
            </a:endParaRPr>
          </a:p>
          <a:p>
            <a:pPr marL="342900" indent="-342900" algn="just" fontAlgn="ctr">
              <a:buFont typeface="+mj-lt"/>
              <a:buAutoNum type="arabicPeriod"/>
            </a:pPr>
            <a:r>
              <a:rPr lang="es-ES" sz="1600" b="1" i="0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Mantenimiento de la biodiversidad nativa</a:t>
            </a:r>
          </a:p>
          <a:p>
            <a:pPr marL="342900" indent="-342900" algn="just" rtl="0" eaLnBrk="1" fontAlgn="ctr" latinLnBrk="0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s-ES" sz="1600" b="1" dirty="0">
                <a:solidFill>
                  <a:srgbClr val="000000"/>
                </a:solidFill>
                <a:latin typeface="Tahoma" panose="020B0604030504040204" pitchFamily="34" charset="0"/>
              </a:rPr>
              <a:t>Cambios de fuentes de energía no renovables por renovables.</a:t>
            </a:r>
            <a:endParaRPr lang="es-CO" sz="1600" b="1" dirty="0">
              <a:solidFill>
                <a:srgbClr val="000000"/>
              </a:solidFill>
              <a:latin typeface="Tahoma" panose="020B0604030504040204" pitchFamily="34" charset="0"/>
            </a:endParaRPr>
          </a:p>
          <a:p>
            <a:pPr marL="342900" indent="-342900" algn="just" rtl="0" eaLnBrk="1" fontAlgn="ctr" latinLnBrk="0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s-ES" sz="1600" b="1" dirty="0">
                <a:solidFill>
                  <a:srgbClr val="000000"/>
                </a:solidFill>
                <a:latin typeface="Tahoma" panose="020B0604030504040204" pitchFamily="34" charset="0"/>
              </a:rPr>
              <a:t>Disminución de la presión sobre el recurso.</a:t>
            </a:r>
            <a:endParaRPr lang="es-CO" sz="1600" b="1" dirty="0">
              <a:solidFill>
                <a:srgbClr val="000000"/>
              </a:solidFill>
              <a:latin typeface="Tahoma" panose="020B0604030504040204" pitchFamily="34" charset="0"/>
            </a:endParaRPr>
          </a:p>
          <a:p>
            <a:pPr marL="342900" indent="-342900" algn="just" rtl="0" eaLnBrk="1" fontAlgn="ctr" latinLnBrk="0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s-CO" sz="1600" b="1" dirty="0">
                <a:solidFill>
                  <a:srgbClr val="000000"/>
                </a:solidFill>
                <a:latin typeface="Tahoma" panose="020B0604030504040204" pitchFamily="34" charset="0"/>
              </a:rPr>
              <a:t>Disminución de la contaminación.</a:t>
            </a:r>
          </a:p>
          <a:p>
            <a:pPr marL="342900" indent="-342900" algn="just" rtl="0" eaLnBrk="1" fontAlgn="ctr" latinLnBrk="0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s-CO" sz="1600" b="1" dirty="0">
                <a:solidFill>
                  <a:srgbClr val="000000"/>
                </a:solidFill>
                <a:latin typeface="Tahoma" panose="020B0604030504040204" pitchFamily="34" charset="0"/>
              </a:rPr>
              <a:t>Mantenimiento de servicios ecosistémicos.</a:t>
            </a:r>
          </a:p>
          <a:p>
            <a:pPr marL="342900" indent="-342900" algn="just" rtl="0" eaLnBrk="1" fontAlgn="ctr" latinLnBrk="0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s-CO" sz="1600" b="1" dirty="0">
                <a:solidFill>
                  <a:srgbClr val="000000"/>
                </a:solidFill>
                <a:latin typeface="Tahoma" panose="020B0604030504040204" pitchFamily="34" charset="0"/>
              </a:rPr>
              <a:t>Educación y cultura ambiental.</a:t>
            </a:r>
          </a:p>
          <a:p>
            <a:pPr marL="342900" indent="-342900" algn="just" rtl="0" eaLnBrk="1" fontAlgn="ctr" latinLnBrk="0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s-ES" sz="1600" b="1" dirty="0">
                <a:solidFill>
                  <a:srgbClr val="000000"/>
                </a:solidFill>
                <a:latin typeface="Tahoma" panose="020B0604030504040204" pitchFamily="34" charset="0"/>
              </a:rPr>
              <a:t>Repoblación y mantenimiento de la base natural.</a:t>
            </a:r>
            <a:endParaRPr lang="es-CO" sz="1600" b="1" dirty="0">
              <a:solidFill>
                <a:srgbClr val="000000"/>
              </a:solidFill>
              <a:latin typeface="Tahoma" panose="020B0604030504040204" pitchFamily="34" charset="0"/>
            </a:endParaRPr>
          </a:p>
          <a:p>
            <a:pPr marL="342900" indent="-342900" algn="just" rtl="0" eaLnBrk="1" fontAlgn="ctr" latinLnBrk="0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s-ES" sz="1600" b="1" dirty="0">
                <a:solidFill>
                  <a:srgbClr val="000000"/>
                </a:solidFill>
                <a:latin typeface="Tahoma" panose="020B0604030504040204" pitchFamily="34" charset="0"/>
              </a:rPr>
              <a:t>Mejoramiento de las condiciones de los recursos naturales.</a:t>
            </a:r>
          </a:p>
          <a:p>
            <a:pPr marL="342900" indent="-342900" algn="just" rtl="0" eaLnBrk="1" fontAlgn="ctr" latinLnBrk="0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s-ES" sz="1600" b="1" dirty="0">
                <a:solidFill>
                  <a:srgbClr val="000000"/>
                </a:solidFill>
                <a:latin typeface="Tahoma" panose="020B0604030504040204" pitchFamily="34" charset="0"/>
              </a:rPr>
              <a:t>Reducción de las emisiones de gases efecto invernadero.</a:t>
            </a:r>
            <a:endParaRPr lang="es-CO" sz="1600" b="1" dirty="0">
              <a:solidFill>
                <a:srgbClr val="000000"/>
              </a:solidFill>
              <a:latin typeface="Tahoma" panose="020B0604030504040204" pitchFamily="34" charset="0"/>
            </a:endParaRPr>
          </a:p>
          <a:p>
            <a:pPr marL="342900" indent="-342900" algn="just" rtl="0" eaLnBrk="1" fontAlgn="ctr" latinLnBrk="0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s-ES" sz="1600" b="1" dirty="0">
                <a:solidFill>
                  <a:srgbClr val="000000"/>
                </a:solidFill>
                <a:latin typeface="Tahoma" panose="020B0604030504040204" pitchFamily="34" charset="0"/>
              </a:rPr>
              <a:t>Respeto al conocimiento y las prácticas culturales tradicionales amigables.</a:t>
            </a:r>
            <a:endParaRPr lang="es-CO" sz="1600" b="1" dirty="0">
              <a:solidFill>
                <a:srgbClr val="000000"/>
              </a:solidFill>
              <a:latin typeface="Tahoma" panose="020B0604030504040204" pitchFamily="34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61A6FBD3-B56E-3BC9-89EF-E58458BD42FC}"/>
              </a:ext>
            </a:extLst>
          </p:cNvPr>
          <p:cNvSpPr txBox="1"/>
          <p:nvPr/>
        </p:nvSpPr>
        <p:spPr>
          <a:xfrm>
            <a:off x="6218370" y="1497599"/>
            <a:ext cx="5511034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fontAlgn="ctr">
              <a:buFont typeface="+mj-lt"/>
              <a:buAutoNum type="arabicPeriod"/>
            </a:pPr>
            <a:r>
              <a:rPr lang="es-ES" sz="1600" b="1" dirty="0">
                <a:solidFill>
                  <a:srgbClr val="000000"/>
                </a:solidFill>
                <a:latin typeface="Tahoma" panose="020B0604030504040204" pitchFamily="34" charset="0"/>
              </a:rPr>
              <a:t>Desarrollo de dinámicas de economía solidaria formal (asociaciones, cooperativas).</a:t>
            </a:r>
          </a:p>
          <a:p>
            <a:pPr marL="342900" indent="-342900" algn="just" fontAlgn="ctr">
              <a:buFont typeface="+mj-lt"/>
              <a:buAutoNum type="arabicPeriod"/>
            </a:pPr>
            <a:r>
              <a:rPr lang="es-ES" sz="1600" b="1" dirty="0">
                <a:solidFill>
                  <a:srgbClr val="000000"/>
                </a:solidFill>
                <a:latin typeface="Tahoma" panose="020B0604030504040204" pitchFamily="34" charset="0"/>
              </a:rPr>
              <a:t>Generación de encadenamientos comerciales con enfoque diferencial.</a:t>
            </a:r>
          </a:p>
          <a:p>
            <a:pPr marL="342900" indent="-342900" algn="just" fontAlgn="ctr">
              <a:buFont typeface="+mj-lt"/>
              <a:buAutoNum type="arabicPeriod"/>
            </a:pPr>
            <a:r>
              <a:rPr lang="es-ES" sz="1600" b="1" dirty="0">
                <a:solidFill>
                  <a:srgbClr val="000000"/>
                </a:solidFill>
                <a:latin typeface="Tahoma" panose="020B0604030504040204" pitchFamily="34" charset="0"/>
              </a:rPr>
              <a:t>Contratación o vinculación laboral con enfoque diferencial.</a:t>
            </a:r>
          </a:p>
          <a:p>
            <a:pPr marL="342900" indent="-342900" algn="just" fontAlgn="ctr">
              <a:buFont typeface="+mj-lt"/>
              <a:buAutoNum type="arabicPeriod"/>
            </a:pPr>
            <a:r>
              <a:rPr lang="es-ES" sz="1600" b="1" dirty="0">
                <a:solidFill>
                  <a:srgbClr val="000000"/>
                </a:solidFill>
                <a:latin typeface="Tahoma" panose="020B0604030504040204" pitchFamily="34" charset="0"/>
              </a:rPr>
              <a:t>Disminución de las problemáticas sociales generando bienestar social asociadas al territorio y compromiso con la comunidad en donde se desarrolla la actividad económica.</a:t>
            </a:r>
          </a:p>
          <a:p>
            <a:pPr marL="342900" indent="-342900" algn="just" fontAlgn="ctr">
              <a:buFont typeface="+mj-lt"/>
              <a:buAutoNum type="arabicPeriod"/>
            </a:pPr>
            <a:r>
              <a:rPr lang="es-ES" sz="1600" b="1" dirty="0">
                <a:solidFill>
                  <a:srgbClr val="000000"/>
                </a:solidFill>
                <a:latin typeface="Tahoma" panose="020B0604030504040204" pitchFamily="34" charset="0"/>
              </a:rPr>
              <a:t>Gestión y ejecución de procesos de educación ambiental al interior y exterior de la actividad económica</a:t>
            </a:r>
            <a:r>
              <a:rPr lang="es-CO" sz="1600" b="1" dirty="0">
                <a:solidFill>
                  <a:srgbClr val="000000"/>
                </a:solidFill>
                <a:latin typeface="Tahoma" panose="020B0604030504040204" pitchFamily="34" charset="0"/>
              </a:rPr>
              <a:t>.</a:t>
            </a:r>
          </a:p>
          <a:p>
            <a:pPr marL="342900" indent="-342900" algn="just" fontAlgn="ctr">
              <a:buFont typeface="+mj-lt"/>
              <a:buAutoNum type="arabicPeriod"/>
            </a:pPr>
            <a:r>
              <a:rPr lang="es-ES" sz="1600" b="1" dirty="0">
                <a:solidFill>
                  <a:srgbClr val="000000"/>
                </a:solidFill>
                <a:latin typeface="Tahoma" panose="020B0604030504040204" pitchFamily="34" charset="0"/>
              </a:rPr>
              <a:t>Articulación y/o gestión interinstitucional y con pares, entidades u otros, en temas ambientales, de biodiversidad y de servicios de los ecosistemas.</a:t>
            </a:r>
          </a:p>
          <a:p>
            <a:pPr marL="342900" indent="-342900" algn="just" fontAlgn="ctr">
              <a:buFont typeface="+mj-lt"/>
              <a:buAutoNum type="arabicPeriod"/>
            </a:pPr>
            <a:r>
              <a:rPr lang="es-ES" sz="1600" b="1" dirty="0">
                <a:solidFill>
                  <a:srgbClr val="000000"/>
                </a:solidFill>
                <a:latin typeface="Tahoma" panose="020B0604030504040204" pitchFamily="34" charset="0"/>
              </a:rPr>
              <a:t>Ubicación de la actividad económica en zonas  de atención prioritaria por Gobierno Nacional.</a:t>
            </a:r>
            <a:endParaRPr lang="es-CO" sz="1600" b="1" dirty="0">
              <a:solidFill>
                <a:srgbClr val="000000"/>
              </a:solidFill>
              <a:latin typeface="Tahoma" panose="020B060403050404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2071125-79D3-E35C-6081-70C4FAF441E1}"/>
              </a:ext>
            </a:extLst>
          </p:cNvPr>
          <p:cNvSpPr txBox="1"/>
          <p:nvPr/>
        </p:nvSpPr>
        <p:spPr>
          <a:xfrm>
            <a:off x="-176790" y="5517141"/>
            <a:ext cx="209737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18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Impacto ambiental positivo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1C590D4-A940-63F5-0038-325B447F8265}"/>
              </a:ext>
            </a:extLst>
          </p:cNvPr>
          <p:cNvSpPr txBox="1"/>
          <p:nvPr/>
        </p:nvSpPr>
        <p:spPr>
          <a:xfrm>
            <a:off x="10131546" y="202190"/>
            <a:ext cx="209737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18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Impacto</a:t>
            </a:r>
          </a:p>
          <a:p>
            <a:pPr algn="ctr"/>
            <a:r>
              <a:rPr lang="es-CO" sz="18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Social</a:t>
            </a:r>
          </a:p>
          <a:p>
            <a:pPr algn="ctr"/>
            <a:r>
              <a:rPr lang="es-CO" sz="18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positivo</a:t>
            </a:r>
          </a:p>
        </p:txBody>
      </p:sp>
    </p:spTree>
    <p:extLst>
      <p:ext uri="{BB962C8B-B14F-4D97-AF65-F5344CB8AC3E}">
        <p14:creationId xmlns:p14="http://schemas.microsoft.com/office/powerpoint/2010/main" val="1354651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E3B76DD8-61AF-24E0-86DB-34EA7CEB771D}"/>
              </a:ext>
            </a:extLst>
          </p:cNvPr>
          <p:cNvSpPr txBox="1"/>
          <p:nvPr/>
        </p:nvSpPr>
        <p:spPr>
          <a:xfrm>
            <a:off x="4820654" y="6639446"/>
            <a:ext cx="255069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sz="1100" b="1">
                <a:solidFill>
                  <a:schemeClr val="bg1"/>
                </a:solidFill>
                <a:latin typeface="Verdana" panose="020B0604030504040204" pitchFamily="34" charset="0"/>
              </a:rPr>
              <a:t>www.negocios_verdes.gov.co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AA948240-D365-ABBF-CDDE-DFFA35BE1B31}"/>
              </a:ext>
            </a:extLst>
          </p:cNvPr>
          <p:cNvSpPr/>
          <p:nvPr/>
        </p:nvSpPr>
        <p:spPr>
          <a:xfrm>
            <a:off x="8157029" y="0"/>
            <a:ext cx="4034971" cy="6639444"/>
          </a:xfrm>
          <a:prstGeom prst="rect">
            <a:avLst/>
          </a:prstGeom>
          <a:solidFill>
            <a:srgbClr val="0B9C97"/>
          </a:solidFill>
          <a:ln>
            <a:solidFill>
              <a:srgbClr val="0B9C9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A58D435B-99AE-8A7D-DDAC-E5DF29648FDC}"/>
              </a:ext>
            </a:extLst>
          </p:cNvPr>
          <p:cNvSpPr txBox="1"/>
          <p:nvPr/>
        </p:nvSpPr>
        <p:spPr>
          <a:xfrm>
            <a:off x="8712008" y="2165560"/>
            <a:ext cx="292501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>
              <a:defRPr sz="28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ctr"/>
            <a:r>
              <a:rPr lang="es-MX" sz="3600" b="0">
                <a:solidFill>
                  <a:schemeClr val="bg1"/>
                </a:solidFill>
              </a:rPr>
              <a:t>TIPOLOGÍA DE LOS </a:t>
            </a:r>
            <a:r>
              <a:rPr lang="es-MX" sz="3600">
                <a:solidFill>
                  <a:schemeClr val="bg1"/>
                </a:solidFill>
              </a:rPr>
              <a:t>NEGOCIOS VERDES</a:t>
            </a:r>
            <a:endParaRPr lang="es-CO" sz="3600">
              <a:solidFill>
                <a:schemeClr val="bg1"/>
              </a:solidFill>
            </a:endParaRPr>
          </a:p>
        </p:txBody>
      </p:sp>
      <p:grpSp>
        <p:nvGrpSpPr>
          <p:cNvPr id="64" name="Grupo 63">
            <a:extLst>
              <a:ext uri="{FF2B5EF4-FFF2-40B4-BE49-F238E27FC236}">
                <a16:creationId xmlns:a16="http://schemas.microsoft.com/office/drawing/2014/main" id="{84FCEEBB-5AF7-7CCF-A6AA-E9B6B6551E23}"/>
              </a:ext>
            </a:extLst>
          </p:cNvPr>
          <p:cNvGrpSpPr/>
          <p:nvPr/>
        </p:nvGrpSpPr>
        <p:grpSpPr>
          <a:xfrm>
            <a:off x="159658" y="1051420"/>
            <a:ext cx="7860873" cy="5312407"/>
            <a:chOff x="159658" y="1051420"/>
            <a:chExt cx="7860873" cy="5312407"/>
          </a:xfrm>
        </p:grpSpPr>
        <p:sp>
          <p:nvSpPr>
            <p:cNvPr id="7" name="Rectángulo redondeado 6">
              <a:extLst>
                <a:ext uri="{FF2B5EF4-FFF2-40B4-BE49-F238E27FC236}">
                  <a16:creationId xmlns:a16="http://schemas.microsoft.com/office/drawing/2014/main" id="{7AD6846E-1B89-6B64-F14B-0B21D6906A1C}"/>
                </a:ext>
              </a:extLst>
            </p:cNvPr>
            <p:cNvSpPr/>
            <p:nvPr/>
          </p:nvSpPr>
          <p:spPr>
            <a:xfrm>
              <a:off x="2127681" y="1051420"/>
              <a:ext cx="3904343" cy="660554"/>
            </a:xfrm>
            <a:prstGeom prst="roundRect">
              <a:avLst/>
            </a:prstGeom>
            <a:solidFill>
              <a:srgbClr val="9BE264"/>
            </a:solidFill>
            <a:ln>
              <a:solidFill>
                <a:srgbClr val="9BE2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b="1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Negocios Verdes Verificados</a:t>
              </a:r>
            </a:p>
          </p:txBody>
        </p:sp>
        <p:sp>
          <p:nvSpPr>
            <p:cNvPr id="15" name="Rectángulo redondeado 14">
              <a:extLst>
                <a:ext uri="{FF2B5EF4-FFF2-40B4-BE49-F238E27FC236}">
                  <a16:creationId xmlns:a16="http://schemas.microsoft.com/office/drawing/2014/main" id="{029180F9-7D7E-4294-9F5E-F8867DF4BBC7}"/>
                </a:ext>
              </a:extLst>
            </p:cNvPr>
            <p:cNvSpPr/>
            <p:nvPr/>
          </p:nvSpPr>
          <p:spPr>
            <a:xfrm>
              <a:off x="280223" y="2314436"/>
              <a:ext cx="2320375" cy="660554"/>
            </a:xfrm>
            <a:prstGeom prst="roundRect">
              <a:avLst/>
            </a:prstGeom>
            <a:solidFill>
              <a:srgbClr val="D5E117"/>
            </a:solidFill>
            <a:ln>
              <a:solidFill>
                <a:srgbClr val="D5E11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Emprendimientos Verdes</a:t>
              </a:r>
            </a:p>
          </p:txBody>
        </p:sp>
        <p:sp>
          <p:nvSpPr>
            <p:cNvPr id="16" name="Rectángulo redondeado 15">
              <a:extLst>
                <a:ext uri="{FF2B5EF4-FFF2-40B4-BE49-F238E27FC236}">
                  <a16:creationId xmlns:a16="http://schemas.microsoft.com/office/drawing/2014/main" id="{B890BC87-44AB-FB2D-1BDB-DD91615F6073}"/>
                </a:ext>
              </a:extLst>
            </p:cNvPr>
            <p:cNvSpPr/>
            <p:nvPr/>
          </p:nvSpPr>
          <p:spPr>
            <a:xfrm>
              <a:off x="2919666" y="2321101"/>
              <a:ext cx="2320375" cy="660554"/>
            </a:xfrm>
            <a:prstGeom prst="roundRect">
              <a:avLst/>
            </a:prstGeom>
            <a:solidFill>
              <a:srgbClr val="0B9C97"/>
            </a:solidFill>
            <a:ln>
              <a:solidFill>
                <a:srgbClr val="0B9C9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Negocios Verdes Avalados</a:t>
              </a:r>
            </a:p>
          </p:txBody>
        </p:sp>
        <p:sp>
          <p:nvSpPr>
            <p:cNvPr id="19" name="Rectángulo redondeado 18">
              <a:extLst>
                <a:ext uri="{FF2B5EF4-FFF2-40B4-BE49-F238E27FC236}">
                  <a16:creationId xmlns:a16="http://schemas.microsoft.com/office/drawing/2014/main" id="{9C48FBC9-7651-9949-6759-7CE1D451F656}"/>
                </a:ext>
              </a:extLst>
            </p:cNvPr>
            <p:cNvSpPr/>
            <p:nvPr/>
          </p:nvSpPr>
          <p:spPr>
            <a:xfrm>
              <a:off x="5559164" y="2314436"/>
              <a:ext cx="2320375" cy="660554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Anclas Verdes</a:t>
              </a:r>
            </a:p>
          </p:txBody>
        </p:sp>
        <p:sp>
          <p:nvSpPr>
            <p:cNvPr id="21" name="Elipse 20">
              <a:extLst>
                <a:ext uri="{FF2B5EF4-FFF2-40B4-BE49-F238E27FC236}">
                  <a16:creationId xmlns:a16="http://schemas.microsoft.com/office/drawing/2014/main" id="{C8F69783-F1A9-8123-F4F7-75D05E1515C5}"/>
                </a:ext>
              </a:extLst>
            </p:cNvPr>
            <p:cNvSpPr/>
            <p:nvPr/>
          </p:nvSpPr>
          <p:spPr>
            <a:xfrm>
              <a:off x="3454786" y="3054814"/>
              <a:ext cx="1250134" cy="1233714"/>
            </a:xfrm>
            <a:prstGeom prst="ellipse">
              <a:avLst/>
            </a:prstGeom>
            <a:solidFill>
              <a:srgbClr val="9BE264"/>
            </a:solidFill>
            <a:ln>
              <a:solidFill>
                <a:srgbClr val="9BE2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24" name="Elipse 23">
              <a:extLst>
                <a:ext uri="{FF2B5EF4-FFF2-40B4-BE49-F238E27FC236}">
                  <a16:creationId xmlns:a16="http://schemas.microsoft.com/office/drawing/2014/main" id="{3C000E21-DF9D-C69C-D621-0D00C6C780F7}"/>
                </a:ext>
              </a:extLst>
            </p:cNvPr>
            <p:cNvSpPr/>
            <p:nvPr/>
          </p:nvSpPr>
          <p:spPr>
            <a:xfrm>
              <a:off x="6096000" y="3054814"/>
              <a:ext cx="1250134" cy="1233714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27" name="Elipse 26">
              <a:extLst>
                <a:ext uri="{FF2B5EF4-FFF2-40B4-BE49-F238E27FC236}">
                  <a16:creationId xmlns:a16="http://schemas.microsoft.com/office/drawing/2014/main" id="{1621E4D6-921C-5C57-5C6A-709D32907B6C}"/>
                </a:ext>
              </a:extLst>
            </p:cNvPr>
            <p:cNvSpPr/>
            <p:nvPr/>
          </p:nvSpPr>
          <p:spPr>
            <a:xfrm>
              <a:off x="815343" y="3054814"/>
              <a:ext cx="1250134" cy="1233714"/>
            </a:xfrm>
            <a:prstGeom prst="ellipse">
              <a:avLst/>
            </a:prstGeom>
            <a:solidFill>
              <a:srgbClr val="D5E117"/>
            </a:solidFill>
            <a:ln>
              <a:solidFill>
                <a:srgbClr val="D5E11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30" name="Rectángulo redondeado 29">
              <a:extLst>
                <a:ext uri="{FF2B5EF4-FFF2-40B4-BE49-F238E27FC236}">
                  <a16:creationId xmlns:a16="http://schemas.microsoft.com/office/drawing/2014/main" id="{E7C7BA30-23F1-4024-C9B6-1E9C7DA6E7AC}"/>
                </a:ext>
              </a:extLst>
            </p:cNvPr>
            <p:cNvSpPr/>
            <p:nvPr/>
          </p:nvSpPr>
          <p:spPr>
            <a:xfrm>
              <a:off x="159658" y="4172414"/>
              <a:ext cx="2484234" cy="2177342"/>
            </a:xfrm>
            <a:prstGeom prst="roundRect">
              <a:avLst>
                <a:gd name="adj" fmla="val 12397"/>
              </a:avLst>
            </a:prstGeom>
            <a:noFill/>
            <a:ln>
              <a:solidFill>
                <a:srgbClr val="D5E11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1400">
                  <a:solidFill>
                    <a:schemeClr val="tx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Negocios en gestación que desde su ideación se orientan al cumplimiento de criterios de NV.</a:t>
              </a:r>
            </a:p>
          </p:txBody>
        </p:sp>
        <p:sp>
          <p:nvSpPr>
            <p:cNvPr id="31" name="Rectángulo redondeado 30">
              <a:extLst>
                <a:ext uri="{FF2B5EF4-FFF2-40B4-BE49-F238E27FC236}">
                  <a16:creationId xmlns:a16="http://schemas.microsoft.com/office/drawing/2014/main" id="{2BD49815-F7FD-F486-750B-3F4CB4DF020F}"/>
                </a:ext>
              </a:extLst>
            </p:cNvPr>
            <p:cNvSpPr/>
            <p:nvPr/>
          </p:nvSpPr>
          <p:spPr>
            <a:xfrm>
              <a:off x="2780391" y="4186485"/>
              <a:ext cx="2484234" cy="2177342"/>
            </a:xfrm>
            <a:prstGeom prst="roundRect">
              <a:avLst>
                <a:gd name="adj" fmla="val 12397"/>
              </a:avLst>
            </a:prstGeom>
            <a:noFill/>
            <a:ln>
              <a:solidFill>
                <a:srgbClr val="9BE2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1400">
                  <a:solidFill>
                    <a:schemeClr val="tx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Negocios en conformados que cuentan con operaciones comerciales y cumplen con los criterios de NV.</a:t>
              </a:r>
            </a:p>
          </p:txBody>
        </p:sp>
        <p:sp>
          <p:nvSpPr>
            <p:cNvPr id="32" name="Rectángulo redondeado 31">
              <a:extLst>
                <a:ext uri="{FF2B5EF4-FFF2-40B4-BE49-F238E27FC236}">
                  <a16:creationId xmlns:a16="http://schemas.microsoft.com/office/drawing/2014/main" id="{495B6964-8A6A-7E18-319E-3EF02DDB4DEB}"/>
                </a:ext>
              </a:extLst>
            </p:cNvPr>
            <p:cNvSpPr/>
            <p:nvPr/>
          </p:nvSpPr>
          <p:spPr>
            <a:xfrm>
              <a:off x="5379315" y="4179915"/>
              <a:ext cx="2641216" cy="2177342"/>
            </a:xfrm>
            <a:prstGeom prst="roundRect">
              <a:avLst>
                <a:gd name="adj" fmla="val 12397"/>
              </a:avLst>
            </a:prstGeom>
            <a:no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1400">
                  <a:solidFill>
                    <a:schemeClr val="tx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Negocios que cumplen con criterios de NV o que homologan certificaciones de sostenibilidad. Ya están consolidados e incorporan otros NV en sus redes de suministro y cadenas de valor.</a:t>
              </a:r>
            </a:p>
          </p:txBody>
        </p:sp>
        <p:pic>
          <p:nvPicPr>
            <p:cNvPr id="35" name="Gráfico 34" descr="Open hand with plant con relleno sólido">
              <a:extLst>
                <a:ext uri="{FF2B5EF4-FFF2-40B4-BE49-F238E27FC236}">
                  <a16:creationId xmlns:a16="http://schemas.microsoft.com/office/drawing/2014/main" id="{8D199D26-6183-299A-793B-9003CF66C4C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83210" y="3214471"/>
              <a:ext cx="914400" cy="914400"/>
            </a:xfrm>
            <a:prstGeom prst="rect">
              <a:avLst/>
            </a:prstGeom>
          </p:spPr>
        </p:pic>
        <p:pic>
          <p:nvPicPr>
            <p:cNvPr id="37" name="Gráfico 36" descr="Inbox Check con relleno sólido">
              <a:extLst>
                <a:ext uri="{FF2B5EF4-FFF2-40B4-BE49-F238E27FC236}">
                  <a16:creationId xmlns:a16="http://schemas.microsoft.com/office/drawing/2014/main" id="{D5DF3F2B-D4A6-2191-BE72-A41CB4D0D58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610810" y="3163450"/>
              <a:ext cx="914400" cy="914400"/>
            </a:xfrm>
            <a:prstGeom prst="rect">
              <a:avLst/>
            </a:prstGeom>
          </p:spPr>
        </p:pic>
        <p:pic>
          <p:nvPicPr>
            <p:cNvPr id="41" name="Gráfico 40" descr="User network con relleno sólido">
              <a:extLst>
                <a:ext uri="{FF2B5EF4-FFF2-40B4-BE49-F238E27FC236}">
                  <a16:creationId xmlns:a16="http://schemas.microsoft.com/office/drawing/2014/main" id="{6422F95A-C92B-D232-21A2-618709ABDFB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262151" y="3214471"/>
              <a:ext cx="914400" cy="914400"/>
            </a:xfrm>
            <a:prstGeom prst="rect">
              <a:avLst/>
            </a:prstGeom>
          </p:spPr>
        </p:pic>
        <p:cxnSp>
          <p:nvCxnSpPr>
            <p:cNvPr id="52" name="Conector recto 51">
              <a:extLst>
                <a:ext uri="{FF2B5EF4-FFF2-40B4-BE49-F238E27FC236}">
                  <a16:creationId xmlns:a16="http://schemas.microsoft.com/office/drawing/2014/main" id="{AAE3E703-F1E3-28F5-7660-8FA7D56EFF53}"/>
                </a:ext>
              </a:extLst>
            </p:cNvPr>
            <p:cNvCxnSpPr>
              <a:stCxn id="7" idx="2"/>
              <a:endCxn id="16" idx="0"/>
            </p:cNvCxnSpPr>
            <p:nvPr/>
          </p:nvCxnSpPr>
          <p:spPr>
            <a:xfrm>
              <a:off x="4079853" y="1711974"/>
              <a:ext cx="1" cy="609127"/>
            </a:xfrm>
            <a:prstGeom prst="line">
              <a:avLst/>
            </a:prstGeom>
            <a:ln>
              <a:solidFill>
                <a:srgbClr val="9FE95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Conector recto 53">
              <a:extLst>
                <a:ext uri="{FF2B5EF4-FFF2-40B4-BE49-F238E27FC236}">
                  <a16:creationId xmlns:a16="http://schemas.microsoft.com/office/drawing/2014/main" id="{E388C0E3-BBA9-2415-36A1-A01A26515E6A}"/>
                </a:ext>
              </a:extLst>
            </p:cNvPr>
            <p:cNvCxnSpPr>
              <a:cxnSpLocks/>
            </p:cNvCxnSpPr>
            <p:nvPr/>
          </p:nvCxnSpPr>
          <p:spPr>
            <a:xfrm>
              <a:off x="1440411" y="1944914"/>
              <a:ext cx="5278941" cy="0"/>
            </a:xfrm>
            <a:prstGeom prst="line">
              <a:avLst/>
            </a:prstGeom>
            <a:ln>
              <a:solidFill>
                <a:srgbClr val="9FE95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Conector recto 56">
              <a:extLst>
                <a:ext uri="{FF2B5EF4-FFF2-40B4-BE49-F238E27FC236}">
                  <a16:creationId xmlns:a16="http://schemas.microsoft.com/office/drawing/2014/main" id="{5E6D7645-44A7-0291-E732-54BDCE96BD47}"/>
                </a:ext>
              </a:extLst>
            </p:cNvPr>
            <p:cNvCxnSpPr>
              <a:cxnSpLocks/>
              <a:endCxn id="15" idx="0"/>
            </p:cNvCxnSpPr>
            <p:nvPr/>
          </p:nvCxnSpPr>
          <p:spPr>
            <a:xfrm>
              <a:off x="1440411" y="1944914"/>
              <a:ext cx="0" cy="369522"/>
            </a:xfrm>
            <a:prstGeom prst="line">
              <a:avLst/>
            </a:prstGeom>
            <a:ln>
              <a:solidFill>
                <a:srgbClr val="9FE95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Conector recto 59">
              <a:extLst>
                <a:ext uri="{FF2B5EF4-FFF2-40B4-BE49-F238E27FC236}">
                  <a16:creationId xmlns:a16="http://schemas.microsoft.com/office/drawing/2014/main" id="{2129ECA0-E421-2D0A-984F-06C27C5D1514}"/>
                </a:ext>
              </a:extLst>
            </p:cNvPr>
            <p:cNvCxnSpPr>
              <a:cxnSpLocks/>
              <a:endCxn id="19" idx="0"/>
            </p:cNvCxnSpPr>
            <p:nvPr/>
          </p:nvCxnSpPr>
          <p:spPr>
            <a:xfrm>
              <a:off x="6719352" y="1944914"/>
              <a:ext cx="0" cy="369522"/>
            </a:xfrm>
            <a:prstGeom prst="line">
              <a:avLst/>
            </a:prstGeom>
            <a:ln>
              <a:solidFill>
                <a:srgbClr val="9FE95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370158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ángulo 28">
            <a:extLst>
              <a:ext uri="{FF2B5EF4-FFF2-40B4-BE49-F238E27FC236}">
                <a16:creationId xmlns:a16="http://schemas.microsoft.com/office/drawing/2014/main" id="{17269938-E6E4-BE40-A136-4721A49CD3AE}"/>
              </a:ext>
            </a:extLst>
          </p:cNvPr>
          <p:cNvSpPr/>
          <p:nvPr/>
        </p:nvSpPr>
        <p:spPr>
          <a:xfrm>
            <a:off x="0" y="4048597"/>
            <a:ext cx="12192000" cy="25908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E3B76DD8-61AF-24E0-86DB-34EA7CEB771D}"/>
              </a:ext>
            </a:extLst>
          </p:cNvPr>
          <p:cNvSpPr txBox="1"/>
          <p:nvPr/>
        </p:nvSpPr>
        <p:spPr>
          <a:xfrm>
            <a:off x="4820654" y="6639446"/>
            <a:ext cx="255069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sz="1100" b="1">
                <a:solidFill>
                  <a:schemeClr val="bg1"/>
                </a:solidFill>
                <a:latin typeface="Verdana" panose="020B0604030504040204" pitchFamily="34" charset="0"/>
              </a:rPr>
              <a:t>www.negocios_verdes.gov.co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C973BFDD-A84C-D468-BADC-E427D64AC0DA}"/>
              </a:ext>
            </a:extLst>
          </p:cNvPr>
          <p:cNvSpPr/>
          <p:nvPr/>
        </p:nvSpPr>
        <p:spPr>
          <a:xfrm>
            <a:off x="0" y="2"/>
            <a:ext cx="12192000" cy="1465822"/>
          </a:xfrm>
          <a:prstGeom prst="rect">
            <a:avLst/>
          </a:prstGeom>
          <a:solidFill>
            <a:srgbClr val="9BE264"/>
          </a:solidFill>
          <a:ln>
            <a:solidFill>
              <a:srgbClr val="9BE26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7327D615-1E50-F35B-F1E3-3B6E54DE37B3}"/>
              </a:ext>
            </a:extLst>
          </p:cNvPr>
          <p:cNvSpPr txBox="1"/>
          <p:nvPr/>
        </p:nvSpPr>
        <p:spPr>
          <a:xfrm>
            <a:off x="473836" y="162701"/>
            <a:ext cx="113877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>
              <a:defRPr sz="28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ctr"/>
            <a:r>
              <a:rPr lang="es-MX" sz="3600" b="0" dirty="0">
                <a:solidFill>
                  <a:schemeClr val="bg1"/>
                </a:solidFill>
              </a:rPr>
              <a:t>PROCESO DE VERIFICACIÓN DE LOS </a:t>
            </a:r>
          </a:p>
          <a:p>
            <a:pPr algn="ctr"/>
            <a:r>
              <a:rPr lang="es-MX" sz="3600" dirty="0">
                <a:solidFill>
                  <a:schemeClr val="bg1"/>
                </a:solidFill>
              </a:rPr>
              <a:t>NEGOCIOS VERDES</a:t>
            </a:r>
            <a:endParaRPr lang="es-CO" sz="3600" dirty="0">
              <a:solidFill>
                <a:schemeClr val="bg1"/>
              </a:solidFill>
            </a:endParaRPr>
          </a:p>
        </p:txBody>
      </p:sp>
      <p:grpSp>
        <p:nvGrpSpPr>
          <p:cNvPr id="30" name="Grupo 29">
            <a:extLst>
              <a:ext uri="{FF2B5EF4-FFF2-40B4-BE49-F238E27FC236}">
                <a16:creationId xmlns:a16="http://schemas.microsoft.com/office/drawing/2014/main" id="{523240F7-BFD6-17E3-6A36-82C5EBC42E54}"/>
              </a:ext>
            </a:extLst>
          </p:cNvPr>
          <p:cNvGrpSpPr/>
          <p:nvPr/>
        </p:nvGrpSpPr>
        <p:grpSpPr>
          <a:xfrm>
            <a:off x="1203245" y="1941650"/>
            <a:ext cx="9785507" cy="1995637"/>
            <a:chOff x="1203245" y="1941650"/>
            <a:chExt cx="9785507" cy="1995637"/>
          </a:xfrm>
        </p:grpSpPr>
        <p:sp>
          <p:nvSpPr>
            <p:cNvPr id="11" name="Rectángulo redondeado 10">
              <a:extLst>
                <a:ext uri="{FF2B5EF4-FFF2-40B4-BE49-F238E27FC236}">
                  <a16:creationId xmlns:a16="http://schemas.microsoft.com/office/drawing/2014/main" id="{E30A7BD7-CF04-8A7E-0F28-A1E148ADF1AE}"/>
                </a:ext>
              </a:extLst>
            </p:cNvPr>
            <p:cNvSpPr/>
            <p:nvPr/>
          </p:nvSpPr>
          <p:spPr>
            <a:xfrm>
              <a:off x="1203245" y="1963195"/>
              <a:ext cx="2320375" cy="660554"/>
            </a:xfrm>
            <a:prstGeom prst="roundRect">
              <a:avLst/>
            </a:prstGeom>
            <a:solidFill>
              <a:srgbClr val="D5E117"/>
            </a:solidFill>
            <a:ln>
              <a:solidFill>
                <a:srgbClr val="D5E11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Emprendimientos Verdes</a:t>
              </a:r>
            </a:p>
          </p:txBody>
        </p:sp>
        <p:sp>
          <p:nvSpPr>
            <p:cNvPr id="12" name="Rectángulo redondeado 11">
              <a:extLst>
                <a:ext uri="{FF2B5EF4-FFF2-40B4-BE49-F238E27FC236}">
                  <a16:creationId xmlns:a16="http://schemas.microsoft.com/office/drawing/2014/main" id="{57128DA1-ACD6-7D37-F7E8-01B89285FCCE}"/>
                </a:ext>
              </a:extLst>
            </p:cNvPr>
            <p:cNvSpPr/>
            <p:nvPr/>
          </p:nvSpPr>
          <p:spPr>
            <a:xfrm>
              <a:off x="4935811" y="1963775"/>
              <a:ext cx="2320375" cy="660554"/>
            </a:xfrm>
            <a:prstGeom prst="roundRect">
              <a:avLst/>
            </a:prstGeom>
            <a:solidFill>
              <a:srgbClr val="0B9C97"/>
            </a:solidFill>
            <a:ln>
              <a:solidFill>
                <a:srgbClr val="0B9C9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Negocios Verdes Avalados</a:t>
              </a:r>
            </a:p>
          </p:txBody>
        </p:sp>
        <p:sp>
          <p:nvSpPr>
            <p:cNvPr id="13" name="Rectángulo redondeado 12">
              <a:extLst>
                <a:ext uri="{FF2B5EF4-FFF2-40B4-BE49-F238E27FC236}">
                  <a16:creationId xmlns:a16="http://schemas.microsoft.com/office/drawing/2014/main" id="{744ECA5C-7815-D4EF-F3DB-1DED1F9D86C3}"/>
                </a:ext>
              </a:extLst>
            </p:cNvPr>
            <p:cNvSpPr/>
            <p:nvPr/>
          </p:nvSpPr>
          <p:spPr>
            <a:xfrm>
              <a:off x="8668377" y="1941650"/>
              <a:ext cx="2320375" cy="660554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Anclas Verdes</a:t>
              </a:r>
            </a:p>
          </p:txBody>
        </p:sp>
        <p:sp>
          <p:nvSpPr>
            <p:cNvPr id="14" name="Elipse 13">
              <a:extLst>
                <a:ext uri="{FF2B5EF4-FFF2-40B4-BE49-F238E27FC236}">
                  <a16:creationId xmlns:a16="http://schemas.microsoft.com/office/drawing/2014/main" id="{4B609713-129A-6E57-3AFE-AF32769A6BA5}"/>
                </a:ext>
              </a:extLst>
            </p:cNvPr>
            <p:cNvSpPr/>
            <p:nvPr/>
          </p:nvSpPr>
          <p:spPr>
            <a:xfrm>
              <a:off x="5478945" y="2703573"/>
              <a:ext cx="1250134" cy="1233714"/>
            </a:xfrm>
            <a:prstGeom prst="ellipse">
              <a:avLst/>
            </a:prstGeom>
            <a:solidFill>
              <a:srgbClr val="9BE264"/>
            </a:solidFill>
            <a:ln>
              <a:solidFill>
                <a:srgbClr val="9BE2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15" name="Elipse 14">
              <a:extLst>
                <a:ext uri="{FF2B5EF4-FFF2-40B4-BE49-F238E27FC236}">
                  <a16:creationId xmlns:a16="http://schemas.microsoft.com/office/drawing/2014/main" id="{046F6F23-DF34-242A-9BD7-10F0DBA69F64}"/>
                </a:ext>
              </a:extLst>
            </p:cNvPr>
            <p:cNvSpPr/>
            <p:nvPr/>
          </p:nvSpPr>
          <p:spPr>
            <a:xfrm>
              <a:off x="9198251" y="2703573"/>
              <a:ext cx="1250134" cy="1233714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  <p:sp>
          <p:nvSpPr>
            <p:cNvPr id="16" name="Elipse 15">
              <a:extLst>
                <a:ext uri="{FF2B5EF4-FFF2-40B4-BE49-F238E27FC236}">
                  <a16:creationId xmlns:a16="http://schemas.microsoft.com/office/drawing/2014/main" id="{B9859390-C181-030D-F7F1-05CE6476FA2D}"/>
                </a:ext>
              </a:extLst>
            </p:cNvPr>
            <p:cNvSpPr/>
            <p:nvPr/>
          </p:nvSpPr>
          <p:spPr>
            <a:xfrm>
              <a:off x="1738365" y="2703573"/>
              <a:ext cx="1250134" cy="1233714"/>
            </a:xfrm>
            <a:prstGeom prst="ellipse">
              <a:avLst/>
            </a:prstGeom>
            <a:solidFill>
              <a:srgbClr val="D5E117"/>
            </a:solidFill>
            <a:ln>
              <a:solidFill>
                <a:srgbClr val="D5E11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pic>
          <p:nvPicPr>
            <p:cNvPr id="17" name="Gráfico 16" descr="Open hand with plant con relleno sólido">
              <a:extLst>
                <a:ext uri="{FF2B5EF4-FFF2-40B4-BE49-F238E27FC236}">
                  <a16:creationId xmlns:a16="http://schemas.microsoft.com/office/drawing/2014/main" id="{2F1C685B-DDB5-4AD8-ACFE-61BE33EE0B8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906232" y="2863230"/>
              <a:ext cx="914400" cy="914400"/>
            </a:xfrm>
            <a:prstGeom prst="rect">
              <a:avLst/>
            </a:prstGeom>
          </p:spPr>
        </p:pic>
        <p:pic>
          <p:nvPicPr>
            <p:cNvPr id="18" name="Gráfico 17" descr="Inbox Check con relleno sólido">
              <a:extLst>
                <a:ext uri="{FF2B5EF4-FFF2-40B4-BE49-F238E27FC236}">
                  <a16:creationId xmlns:a16="http://schemas.microsoft.com/office/drawing/2014/main" id="{59D1B96A-6A7E-5ECA-F4C0-C37EB2E110B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624085" y="2812209"/>
              <a:ext cx="914400" cy="914400"/>
            </a:xfrm>
            <a:prstGeom prst="rect">
              <a:avLst/>
            </a:prstGeom>
          </p:spPr>
        </p:pic>
        <p:pic>
          <p:nvPicPr>
            <p:cNvPr id="19" name="Gráfico 18" descr="User network con relleno sólido">
              <a:extLst>
                <a:ext uri="{FF2B5EF4-FFF2-40B4-BE49-F238E27FC236}">
                  <a16:creationId xmlns:a16="http://schemas.microsoft.com/office/drawing/2014/main" id="{BCCB7C75-DBC8-39E6-C97B-88964179A77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9320184" y="2841689"/>
              <a:ext cx="914400" cy="914400"/>
            </a:xfrm>
            <a:prstGeom prst="rect">
              <a:avLst/>
            </a:prstGeom>
          </p:spPr>
        </p:pic>
      </p:grpSp>
      <p:graphicFrame>
        <p:nvGraphicFramePr>
          <p:cNvPr id="24" name="Tabla 9">
            <a:extLst>
              <a:ext uri="{FF2B5EF4-FFF2-40B4-BE49-F238E27FC236}">
                <a16:creationId xmlns:a16="http://schemas.microsoft.com/office/drawing/2014/main" id="{A9D3A552-E2CC-85EF-18C1-6150C418C1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708516"/>
              </p:ext>
            </p:extLst>
          </p:nvPr>
        </p:nvGraphicFramePr>
        <p:xfrm>
          <a:off x="1152441" y="4276007"/>
          <a:ext cx="2421982" cy="1046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10991">
                  <a:extLst>
                    <a:ext uri="{9D8B030D-6E8A-4147-A177-3AD203B41FA5}">
                      <a16:colId xmlns:a16="http://schemas.microsoft.com/office/drawing/2014/main" val="3551771188"/>
                    </a:ext>
                  </a:extLst>
                </a:gridCol>
                <a:gridCol w="1210991">
                  <a:extLst>
                    <a:ext uri="{9D8B030D-6E8A-4147-A177-3AD203B41FA5}">
                      <a16:colId xmlns:a16="http://schemas.microsoft.com/office/drawing/2014/main" val="298220651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s-CO" sz="140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Inicial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sz="140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0-10%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2621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CO" sz="140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Básico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sz="140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10,1-30%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7413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CO" sz="140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Intermedio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sz="14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30,1-50%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1988478"/>
                  </a:ext>
                </a:extLst>
              </a:tr>
            </a:tbl>
          </a:graphicData>
        </a:graphic>
      </p:graphicFrame>
      <p:graphicFrame>
        <p:nvGraphicFramePr>
          <p:cNvPr id="25" name="Tabla 24">
            <a:extLst>
              <a:ext uri="{FF2B5EF4-FFF2-40B4-BE49-F238E27FC236}">
                <a16:creationId xmlns:a16="http://schemas.microsoft.com/office/drawing/2014/main" id="{CADBFD2B-B288-87CB-1808-44B5700CCB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1166636"/>
              </p:ext>
            </p:extLst>
          </p:nvPr>
        </p:nvGraphicFramePr>
        <p:xfrm>
          <a:off x="4786834" y="4279656"/>
          <a:ext cx="2634356" cy="1112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17178">
                  <a:extLst>
                    <a:ext uri="{9D8B030D-6E8A-4147-A177-3AD203B41FA5}">
                      <a16:colId xmlns:a16="http://schemas.microsoft.com/office/drawing/2014/main" val="3551771188"/>
                    </a:ext>
                  </a:extLst>
                </a:gridCol>
                <a:gridCol w="1317178">
                  <a:extLst>
                    <a:ext uri="{9D8B030D-6E8A-4147-A177-3AD203B41FA5}">
                      <a16:colId xmlns:a16="http://schemas.microsoft.com/office/drawing/2014/main" val="29822065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CO" sz="140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Satisfactorio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sz="140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50,1-70%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2621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CO" sz="140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Avanzado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sz="140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70,1-90%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7413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CO" sz="140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Ideal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sz="14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90,1-100%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1988478"/>
                  </a:ext>
                </a:extLst>
              </a:tr>
            </a:tbl>
          </a:graphicData>
        </a:graphic>
      </p:graphicFrame>
      <p:graphicFrame>
        <p:nvGraphicFramePr>
          <p:cNvPr id="26" name="Tabla 25">
            <a:extLst>
              <a:ext uri="{FF2B5EF4-FFF2-40B4-BE49-F238E27FC236}">
                <a16:creationId xmlns:a16="http://schemas.microsoft.com/office/drawing/2014/main" id="{E5360B5A-3295-C848-B74E-0E4C873D90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405060"/>
              </p:ext>
            </p:extLst>
          </p:nvPr>
        </p:nvGraphicFramePr>
        <p:xfrm>
          <a:off x="8506140" y="4276007"/>
          <a:ext cx="2634356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08808">
                  <a:extLst>
                    <a:ext uri="{9D8B030D-6E8A-4147-A177-3AD203B41FA5}">
                      <a16:colId xmlns:a16="http://schemas.microsoft.com/office/drawing/2014/main" val="3551771188"/>
                    </a:ext>
                  </a:extLst>
                </a:gridCol>
                <a:gridCol w="1025548">
                  <a:extLst>
                    <a:ext uri="{9D8B030D-6E8A-4147-A177-3AD203B41FA5}">
                      <a16:colId xmlns:a16="http://schemas.microsoft.com/office/drawing/2014/main" val="29822065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CO" sz="14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Dinamizadores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sz="14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+100%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2621718"/>
                  </a:ext>
                </a:extLst>
              </a:tr>
            </a:tbl>
          </a:graphicData>
        </a:graphic>
      </p:graphicFrame>
      <p:sp>
        <p:nvSpPr>
          <p:cNvPr id="27" name="CuadroTexto 26">
            <a:extLst>
              <a:ext uri="{FF2B5EF4-FFF2-40B4-BE49-F238E27FC236}">
                <a16:creationId xmlns:a16="http://schemas.microsoft.com/office/drawing/2014/main" id="{E27BBCBC-99C2-2F50-8221-01C3658CA7BF}"/>
              </a:ext>
            </a:extLst>
          </p:cNvPr>
          <p:cNvSpPr txBox="1"/>
          <p:nvPr/>
        </p:nvSpPr>
        <p:spPr>
          <a:xfrm>
            <a:off x="1446797" y="5392176"/>
            <a:ext cx="183327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5080" algn="just"/>
            <a:r>
              <a:rPr lang="es-CO"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Etapas:</a:t>
            </a:r>
          </a:p>
          <a:p>
            <a:pPr marL="184150" marR="5080" indent="-171450" algn="just">
              <a:buFont typeface="Arial" panose="020B0604020202020204" pitchFamily="34" charset="0"/>
              <a:buChar char="•"/>
            </a:pPr>
            <a:r>
              <a:rPr lang="es-CO"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Ideación</a:t>
            </a:r>
          </a:p>
          <a:p>
            <a:pPr marL="184150" marR="5080" indent="-171450" algn="just">
              <a:buFont typeface="Arial" panose="020B0604020202020204" pitchFamily="34" charset="0"/>
              <a:buChar char="•"/>
            </a:pPr>
            <a:r>
              <a:rPr lang="es-CO"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Formalización</a:t>
            </a:r>
          </a:p>
          <a:p>
            <a:pPr marL="184150" marR="5080" indent="-171450" algn="just">
              <a:buFont typeface="Arial" panose="020B0604020202020204" pitchFamily="34" charset="0"/>
              <a:buChar char="•"/>
            </a:pPr>
            <a:r>
              <a:rPr lang="es-CO"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Crecimiento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8C1DFE1A-9F09-EB88-71EF-5BE4DBA7A7FE}"/>
              </a:ext>
            </a:extLst>
          </p:cNvPr>
          <p:cNvSpPr txBox="1"/>
          <p:nvPr/>
        </p:nvSpPr>
        <p:spPr>
          <a:xfrm>
            <a:off x="8321553" y="4772659"/>
            <a:ext cx="3468328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36525" marR="5080" indent="-123825" algn="just">
              <a:buFont typeface="Arial" panose="020B0604020202020204" pitchFamily="34" charset="0"/>
              <a:buChar char="•"/>
            </a:pPr>
            <a:r>
              <a:rPr lang="es-CO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Áreas de gestión ambiental​</a:t>
            </a:r>
          </a:p>
          <a:p>
            <a:pPr marL="136525" marR="5080" indent="-123825" algn="just">
              <a:buFont typeface="Arial" panose="020B0604020202020204" pitchFamily="34" charset="0"/>
              <a:buChar char="•"/>
            </a:pPr>
            <a:r>
              <a:rPr lang="es-CO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Vinculación de NV​</a:t>
            </a:r>
          </a:p>
          <a:p>
            <a:pPr marL="136525" marR="5080" indent="-123825" algn="just">
              <a:buFont typeface="Arial" panose="020B0604020202020204" pitchFamily="34" charset="0"/>
              <a:buChar char="•"/>
            </a:pPr>
            <a:r>
              <a:rPr lang="es-CO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Contribución con ODS</a:t>
            </a:r>
          </a:p>
          <a:p>
            <a:pPr marL="136525" marR="5080" indent="-123825" algn="just">
              <a:buFont typeface="Arial" panose="020B0604020202020204" pitchFamily="34" charset="0"/>
              <a:buChar char="•"/>
            </a:pPr>
            <a:r>
              <a:rPr lang="es-CO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Reconocimiento internacional​</a:t>
            </a:r>
          </a:p>
          <a:p>
            <a:pPr marL="136525" marR="5080" indent="-123825" algn="just">
              <a:buFont typeface="Arial" panose="020B0604020202020204" pitchFamily="34" charset="0"/>
              <a:buChar char="•"/>
            </a:pPr>
            <a:r>
              <a:rPr lang="es-CO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Impulsar la comercialización de NV​</a:t>
            </a:r>
          </a:p>
          <a:p>
            <a:pPr marL="136525" marR="5080" indent="-123825" algn="just">
              <a:buFont typeface="Arial" panose="020B0604020202020204" pitchFamily="34" charset="0"/>
              <a:buChar char="•"/>
            </a:pPr>
            <a:r>
              <a:rPr lang="es-CO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Proyectos de inversión ​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14B8462-F394-02B9-47CB-D2CF08BDAD4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6385" y="5574989"/>
            <a:ext cx="708000" cy="881642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2AFFD9F9-9828-AB17-E3D4-283F3845C8AE}"/>
              </a:ext>
            </a:extLst>
          </p:cNvPr>
          <p:cNvSpPr txBox="1"/>
          <p:nvPr/>
        </p:nvSpPr>
        <p:spPr>
          <a:xfrm>
            <a:off x="4999745" y="5653381"/>
            <a:ext cx="247844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s-ES" sz="2400" b="1" dirty="0">
                <a:solidFill>
                  <a:srgbClr val="0B9C97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43 </a:t>
            </a:r>
            <a:r>
              <a:rPr lang="es-ES" sz="16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Negocios Verdes verificados</a:t>
            </a:r>
            <a:endParaRPr lang="es-CO" sz="1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24408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>
            <a:extLst>
              <a:ext uri="{FF2B5EF4-FFF2-40B4-BE49-F238E27FC236}">
                <a16:creationId xmlns:a16="http://schemas.microsoft.com/office/drawing/2014/main" id="{59ACC329-0BBB-0EED-AA78-3E31DF31F0DA}"/>
              </a:ext>
            </a:extLst>
          </p:cNvPr>
          <p:cNvSpPr/>
          <p:nvPr/>
        </p:nvSpPr>
        <p:spPr>
          <a:xfrm>
            <a:off x="581447" y="1421567"/>
            <a:ext cx="2061557" cy="10156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E3B76DD8-61AF-24E0-86DB-34EA7CEB771D}"/>
              </a:ext>
            </a:extLst>
          </p:cNvPr>
          <p:cNvSpPr txBox="1"/>
          <p:nvPr/>
        </p:nvSpPr>
        <p:spPr>
          <a:xfrm>
            <a:off x="4820654" y="6639446"/>
            <a:ext cx="255069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sz="1100" b="1">
                <a:solidFill>
                  <a:schemeClr val="bg1"/>
                </a:solidFill>
                <a:latin typeface="Verdana" panose="020B0604030504040204" pitchFamily="34" charset="0"/>
              </a:rPr>
              <a:t>www.negocios_verdes.gov.co</a:t>
            </a:r>
          </a:p>
        </p:txBody>
      </p:sp>
      <p:sp>
        <p:nvSpPr>
          <p:cNvPr id="37" name="Rectángulo 36">
            <a:extLst>
              <a:ext uri="{FF2B5EF4-FFF2-40B4-BE49-F238E27FC236}">
                <a16:creationId xmlns:a16="http://schemas.microsoft.com/office/drawing/2014/main" id="{037ACF87-0D7A-C8C0-6E3F-F4FD35E51F5D}"/>
              </a:ext>
            </a:extLst>
          </p:cNvPr>
          <p:cNvSpPr/>
          <p:nvPr/>
        </p:nvSpPr>
        <p:spPr>
          <a:xfrm>
            <a:off x="9137525" y="0"/>
            <a:ext cx="3054475" cy="6639446"/>
          </a:xfrm>
          <a:prstGeom prst="rect">
            <a:avLst/>
          </a:prstGeom>
          <a:solidFill>
            <a:srgbClr val="0B9C97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A58D435B-99AE-8A7D-DDAC-E5DF29648FDC}"/>
              </a:ext>
            </a:extLst>
          </p:cNvPr>
          <p:cNvSpPr txBox="1"/>
          <p:nvPr/>
        </p:nvSpPr>
        <p:spPr>
          <a:xfrm>
            <a:off x="8887965" y="2179810"/>
            <a:ext cx="355359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>
              <a:defRPr sz="28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ctr"/>
            <a:r>
              <a:rPr lang="es-MX" sz="3600" b="0" dirty="0">
                <a:solidFill>
                  <a:schemeClr val="bg1"/>
                </a:solidFill>
              </a:rPr>
              <a:t>DATOS DE </a:t>
            </a:r>
            <a:r>
              <a:rPr lang="es-MX" sz="3600" dirty="0">
                <a:solidFill>
                  <a:schemeClr val="bg1"/>
                </a:solidFill>
              </a:rPr>
              <a:t>NEGOCIOS VERDES</a:t>
            </a:r>
            <a:endParaRPr lang="es-CO" sz="3600" dirty="0">
              <a:solidFill>
                <a:schemeClr val="bg1"/>
              </a:solidFill>
            </a:endParaRPr>
          </a:p>
        </p:txBody>
      </p:sp>
      <p:sp>
        <p:nvSpPr>
          <p:cNvPr id="41" name="CuadroTexto 40">
            <a:extLst>
              <a:ext uri="{FF2B5EF4-FFF2-40B4-BE49-F238E27FC236}">
                <a16:creationId xmlns:a16="http://schemas.microsoft.com/office/drawing/2014/main" id="{18DF6AF3-2A32-1E89-08F9-D60222714843}"/>
              </a:ext>
            </a:extLst>
          </p:cNvPr>
          <p:cNvSpPr txBox="1"/>
          <p:nvPr/>
        </p:nvSpPr>
        <p:spPr>
          <a:xfrm>
            <a:off x="2057298" y="1552250"/>
            <a:ext cx="6137533" cy="6514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es-ES" sz="2400" b="1" dirty="0">
                <a:solidFill>
                  <a:srgbClr val="0B9C97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4.739</a:t>
            </a:r>
            <a:r>
              <a:rPr lang="es-ES" sz="2800" dirty="0">
                <a:solidFill>
                  <a:srgbClr val="0B9C97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sz="16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Negocios verdes verificados.</a:t>
            </a:r>
            <a:endParaRPr lang="es-CO" sz="1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3" name="CuadroTexto 42">
            <a:extLst>
              <a:ext uri="{FF2B5EF4-FFF2-40B4-BE49-F238E27FC236}">
                <a16:creationId xmlns:a16="http://schemas.microsoft.com/office/drawing/2014/main" id="{B70586CE-A69B-FC57-516F-800BAC323EBE}"/>
              </a:ext>
            </a:extLst>
          </p:cNvPr>
          <p:cNvSpPr txBox="1"/>
          <p:nvPr/>
        </p:nvSpPr>
        <p:spPr>
          <a:xfrm>
            <a:off x="2057298" y="2623267"/>
            <a:ext cx="503061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CO" sz="16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El </a:t>
            </a:r>
            <a:r>
              <a:rPr lang="es-CO" sz="2400" b="1" dirty="0">
                <a:solidFill>
                  <a:srgbClr val="0B9C97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79% </a:t>
            </a:r>
            <a:r>
              <a:rPr lang="es-CO" sz="16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 los Negocios se encuentran en 3 sectores (agro, agroindustrial y biocomercio).</a:t>
            </a:r>
            <a:endParaRPr lang="es-ES" sz="1600" dirty="0"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9" name="Elipse 18">
            <a:extLst>
              <a:ext uri="{FF2B5EF4-FFF2-40B4-BE49-F238E27FC236}">
                <a16:creationId xmlns:a16="http://schemas.microsoft.com/office/drawing/2014/main" id="{55723616-0C96-3963-275D-E8A0044DFDE1}"/>
              </a:ext>
            </a:extLst>
          </p:cNvPr>
          <p:cNvSpPr/>
          <p:nvPr/>
        </p:nvSpPr>
        <p:spPr>
          <a:xfrm>
            <a:off x="935323" y="1577681"/>
            <a:ext cx="842954" cy="862710"/>
          </a:xfrm>
          <a:prstGeom prst="ellipse">
            <a:avLst/>
          </a:prstGeom>
          <a:solidFill>
            <a:srgbClr val="D5E117"/>
          </a:solidFill>
          <a:ln>
            <a:solidFill>
              <a:srgbClr val="D5E11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26" name="Elipse 25">
            <a:extLst>
              <a:ext uri="{FF2B5EF4-FFF2-40B4-BE49-F238E27FC236}">
                <a16:creationId xmlns:a16="http://schemas.microsoft.com/office/drawing/2014/main" id="{212AB0B1-6628-3518-669B-5127CC8FBFC9}"/>
              </a:ext>
            </a:extLst>
          </p:cNvPr>
          <p:cNvSpPr/>
          <p:nvPr/>
        </p:nvSpPr>
        <p:spPr>
          <a:xfrm>
            <a:off x="932329" y="2627237"/>
            <a:ext cx="842954" cy="862710"/>
          </a:xfrm>
          <a:prstGeom prst="ellipse">
            <a:avLst/>
          </a:prstGeom>
          <a:solidFill>
            <a:srgbClr val="D5E117"/>
          </a:solidFill>
          <a:ln>
            <a:solidFill>
              <a:srgbClr val="D5E11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51" name="Gráfico 50" descr="Clipboard Checked contorno">
            <a:extLst>
              <a:ext uri="{FF2B5EF4-FFF2-40B4-BE49-F238E27FC236}">
                <a16:creationId xmlns:a16="http://schemas.microsoft.com/office/drawing/2014/main" id="{176EF378-E11B-7B4D-C19E-56B620F3EB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5645" y="1719939"/>
            <a:ext cx="576998" cy="584975"/>
          </a:xfrm>
          <a:prstGeom prst="rect">
            <a:avLst/>
          </a:prstGeom>
        </p:spPr>
      </p:pic>
      <p:pic>
        <p:nvPicPr>
          <p:cNvPr id="55" name="Gráfico 54" descr="Chemicals contorno">
            <a:extLst>
              <a:ext uri="{FF2B5EF4-FFF2-40B4-BE49-F238E27FC236}">
                <a16:creationId xmlns:a16="http://schemas.microsoft.com/office/drawing/2014/main" id="{C662C41D-CFC2-3981-78AA-02A7F96E8B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82613" y="2718333"/>
            <a:ext cx="658897" cy="668006"/>
          </a:xfrm>
          <a:prstGeom prst="rect">
            <a:avLst/>
          </a:prstGeom>
        </p:spPr>
      </p:pic>
      <p:pic>
        <p:nvPicPr>
          <p:cNvPr id="61" name="Gráfico 60" descr="Cheers contorno">
            <a:extLst>
              <a:ext uri="{FF2B5EF4-FFF2-40B4-BE49-F238E27FC236}">
                <a16:creationId xmlns:a16="http://schemas.microsoft.com/office/drawing/2014/main" id="{970EDA3C-624C-391C-9F7F-0CB4500E6CF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29195" y="4836243"/>
            <a:ext cx="654457" cy="654457"/>
          </a:xfrm>
          <a:prstGeom prst="rect">
            <a:avLst/>
          </a:prstGeom>
        </p:spPr>
      </p:pic>
      <p:pic>
        <p:nvPicPr>
          <p:cNvPr id="65" name="Gráfico 64" descr="User con relleno sólido">
            <a:extLst>
              <a:ext uri="{FF2B5EF4-FFF2-40B4-BE49-F238E27FC236}">
                <a16:creationId xmlns:a16="http://schemas.microsoft.com/office/drawing/2014/main" id="{C578A0BD-3EAB-5302-4C9D-CCD496EDC02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29195" y="5684427"/>
            <a:ext cx="587829" cy="587829"/>
          </a:xfrm>
          <a:prstGeom prst="rect">
            <a:avLst/>
          </a:prstGeom>
        </p:spPr>
      </p:pic>
      <p:sp>
        <p:nvSpPr>
          <p:cNvPr id="11" name="Elipse 10">
            <a:extLst>
              <a:ext uri="{FF2B5EF4-FFF2-40B4-BE49-F238E27FC236}">
                <a16:creationId xmlns:a16="http://schemas.microsoft.com/office/drawing/2014/main" id="{170460D2-6862-C827-2F33-3849C5D1B81C}"/>
              </a:ext>
            </a:extLst>
          </p:cNvPr>
          <p:cNvSpPr/>
          <p:nvPr/>
        </p:nvSpPr>
        <p:spPr>
          <a:xfrm>
            <a:off x="932329" y="3693739"/>
            <a:ext cx="842954" cy="862710"/>
          </a:xfrm>
          <a:prstGeom prst="ellipse">
            <a:avLst/>
          </a:prstGeom>
          <a:solidFill>
            <a:srgbClr val="D5E117"/>
          </a:solidFill>
          <a:ln>
            <a:solidFill>
              <a:srgbClr val="D5E11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pic>
        <p:nvPicPr>
          <p:cNvPr id="12" name="Gráfico 11" descr="Clipboard Checked contorno">
            <a:extLst>
              <a:ext uri="{FF2B5EF4-FFF2-40B4-BE49-F238E27FC236}">
                <a16:creationId xmlns:a16="http://schemas.microsoft.com/office/drawing/2014/main" id="{779BA3DD-0390-1556-C82B-D7AA8D562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62651" y="3835997"/>
            <a:ext cx="576998" cy="584975"/>
          </a:xfrm>
          <a:prstGeom prst="rect">
            <a:avLst/>
          </a:prstGeom>
        </p:spPr>
      </p:pic>
      <p:pic>
        <p:nvPicPr>
          <p:cNvPr id="14" name="Gráfico 13" descr="Chemicals contorno">
            <a:extLst>
              <a:ext uri="{FF2B5EF4-FFF2-40B4-BE49-F238E27FC236}">
                <a16:creationId xmlns:a16="http://schemas.microsoft.com/office/drawing/2014/main" id="{DED5A8D3-EA4F-77A6-FE2C-01B2B37766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46753" y="4918195"/>
            <a:ext cx="668006" cy="668006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1E0DA2A3-E125-A5C1-B990-0BF5FE90097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4843" y="3624938"/>
            <a:ext cx="901596" cy="1227706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DFD154F8-B7F4-5902-2148-E4748D7D7510}"/>
              </a:ext>
            </a:extLst>
          </p:cNvPr>
          <p:cNvSpPr txBox="1"/>
          <p:nvPr/>
        </p:nvSpPr>
        <p:spPr>
          <a:xfrm>
            <a:off x="2024843" y="3835997"/>
            <a:ext cx="74926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s-ES" sz="2400" b="1" dirty="0">
                <a:solidFill>
                  <a:srgbClr val="0B9C97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43 </a:t>
            </a:r>
            <a:r>
              <a:rPr lang="es-ES" sz="16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Negocios con Sello Marca de Negocios Verdes</a:t>
            </a:r>
            <a:endParaRPr lang="es-CO" sz="1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01624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Flecha arriba 31">
            <a:extLst>
              <a:ext uri="{FF2B5EF4-FFF2-40B4-BE49-F238E27FC236}">
                <a16:creationId xmlns:a16="http://schemas.microsoft.com/office/drawing/2014/main" id="{DB35530D-6449-3F06-262C-DD7A042EA21B}"/>
              </a:ext>
            </a:extLst>
          </p:cNvPr>
          <p:cNvSpPr/>
          <p:nvPr/>
        </p:nvSpPr>
        <p:spPr>
          <a:xfrm rot="7799833">
            <a:off x="2269144" y="3740570"/>
            <a:ext cx="402041" cy="949676"/>
          </a:xfrm>
          <a:prstGeom prst="upArrow">
            <a:avLst>
              <a:gd name="adj1" fmla="val 35202"/>
              <a:gd name="adj2" fmla="val 50000"/>
            </a:avLst>
          </a:prstGeom>
          <a:solidFill>
            <a:srgbClr val="9FE95A"/>
          </a:solidFill>
          <a:ln>
            <a:solidFill>
              <a:srgbClr val="9FE95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3" name="Flecha arriba 32">
            <a:extLst>
              <a:ext uri="{FF2B5EF4-FFF2-40B4-BE49-F238E27FC236}">
                <a16:creationId xmlns:a16="http://schemas.microsoft.com/office/drawing/2014/main" id="{15DBD18A-15BD-CEE3-5C02-15B700322E63}"/>
              </a:ext>
            </a:extLst>
          </p:cNvPr>
          <p:cNvSpPr/>
          <p:nvPr/>
        </p:nvSpPr>
        <p:spPr>
          <a:xfrm rot="7799833">
            <a:off x="7721378" y="3722418"/>
            <a:ext cx="402041" cy="949676"/>
          </a:xfrm>
          <a:prstGeom prst="upArrow">
            <a:avLst>
              <a:gd name="adj1" fmla="val 35202"/>
              <a:gd name="adj2" fmla="val 50000"/>
            </a:avLst>
          </a:prstGeom>
          <a:solidFill>
            <a:srgbClr val="9FE95A"/>
          </a:solidFill>
          <a:ln>
            <a:solidFill>
              <a:srgbClr val="9FE95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4" name="Flecha arriba 33">
            <a:extLst>
              <a:ext uri="{FF2B5EF4-FFF2-40B4-BE49-F238E27FC236}">
                <a16:creationId xmlns:a16="http://schemas.microsoft.com/office/drawing/2014/main" id="{B8BFADF3-C059-151C-A3DC-0CCB116396C0}"/>
              </a:ext>
            </a:extLst>
          </p:cNvPr>
          <p:cNvSpPr/>
          <p:nvPr/>
        </p:nvSpPr>
        <p:spPr>
          <a:xfrm rot="7799833">
            <a:off x="10413960" y="3739282"/>
            <a:ext cx="402041" cy="949676"/>
          </a:xfrm>
          <a:prstGeom prst="upArrow">
            <a:avLst>
              <a:gd name="adj1" fmla="val 35202"/>
              <a:gd name="adj2" fmla="val 50000"/>
            </a:avLst>
          </a:prstGeom>
          <a:solidFill>
            <a:srgbClr val="0B9C97"/>
          </a:solidFill>
          <a:ln>
            <a:solidFill>
              <a:srgbClr val="0B9C9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5" name="Flecha arriba 34">
            <a:extLst>
              <a:ext uri="{FF2B5EF4-FFF2-40B4-BE49-F238E27FC236}">
                <a16:creationId xmlns:a16="http://schemas.microsoft.com/office/drawing/2014/main" id="{E6C478C4-3294-5921-23FF-D70F49A30E17}"/>
              </a:ext>
            </a:extLst>
          </p:cNvPr>
          <p:cNvSpPr/>
          <p:nvPr/>
        </p:nvSpPr>
        <p:spPr>
          <a:xfrm rot="7799833">
            <a:off x="4990937" y="3742135"/>
            <a:ext cx="402041" cy="949676"/>
          </a:xfrm>
          <a:prstGeom prst="upArrow">
            <a:avLst>
              <a:gd name="adj1" fmla="val 35202"/>
              <a:gd name="adj2" fmla="val 50000"/>
            </a:avLst>
          </a:prstGeom>
          <a:solidFill>
            <a:srgbClr val="0B9C97"/>
          </a:solidFill>
          <a:ln>
            <a:solidFill>
              <a:srgbClr val="0B9C9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7" name="Elipse 16">
            <a:extLst>
              <a:ext uri="{FF2B5EF4-FFF2-40B4-BE49-F238E27FC236}">
                <a16:creationId xmlns:a16="http://schemas.microsoft.com/office/drawing/2014/main" id="{FACCAF5C-1318-13CA-8272-030A576D2D1A}"/>
              </a:ext>
            </a:extLst>
          </p:cNvPr>
          <p:cNvSpPr/>
          <p:nvPr/>
        </p:nvSpPr>
        <p:spPr>
          <a:xfrm>
            <a:off x="557882" y="1773562"/>
            <a:ext cx="2362796" cy="2358560"/>
          </a:xfrm>
          <a:prstGeom prst="ellipse">
            <a:avLst/>
          </a:prstGeom>
          <a:solidFill>
            <a:srgbClr val="9FE95A"/>
          </a:solidFill>
          <a:ln w="76200">
            <a:solidFill>
              <a:srgbClr val="9FE95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Gestión estratégica</a:t>
            </a:r>
          </a:p>
        </p:txBody>
      </p:sp>
      <p:sp>
        <p:nvSpPr>
          <p:cNvPr id="19" name="Elipse 18">
            <a:extLst>
              <a:ext uri="{FF2B5EF4-FFF2-40B4-BE49-F238E27FC236}">
                <a16:creationId xmlns:a16="http://schemas.microsoft.com/office/drawing/2014/main" id="{C16914C4-ABCF-C2B9-5DC1-C0B57AF430B3}"/>
              </a:ext>
            </a:extLst>
          </p:cNvPr>
          <p:cNvSpPr/>
          <p:nvPr/>
        </p:nvSpPr>
        <p:spPr>
          <a:xfrm>
            <a:off x="3283210" y="1773562"/>
            <a:ext cx="2362796" cy="2358560"/>
          </a:xfrm>
          <a:prstGeom prst="ellipse">
            <a:avLst/>
          </a:prstGeom>
          <a:solidFill>
            <a:srgbClr val="0B9C97"/>
          </a:solidFill>
          <a:ln w="76200">
            <a:solidFill>
              <a:srgbClr val="0B9C9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Gestión basada en programas</a:t>
            </a:r>
          </a:p>
        </p:txBody>
      </p:sp>
      <p:sp>
        <p:nvSpPr>
          <p:cNvPr id="21" name="Elipse 20">
            <a:extLst>
              <a:ext uri="{FF2B5EF4-FFF2-40B4-BE49-F238E27FC236}">
                <a16:creationId xmlns:a16="http://schemas.microsoft.com/office/drawing/2014/main" id="{16071953-9221-F33D-F288-1DCA11802F82}"/>
              </a:ext>
            </a:extLst>
          </p:cNvPr>
          <p:cNvSpPr/>
          <p:nvPr/>
        </p:nvSpPr>
        <p:spPr>
          <a:xfrm>
            <a:off x="5966084" y="1773562"/>
            <a:ext cx="2362796" cy="2358560"/>
          </a:xfrm>
          <a:prstGeom prst="ellipse">
            <a:avLst/>
          </a:prstGeom>
          <a:solidFill>
            <a:srgbClr val="9FE95A"/>
          </a:solidFill>
          <a:ln w="76200">
            <a:solidFill>
              <a:srgbClr val="9FE95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Gestión basada en proyectos</a:t>
            </a:r>
          </a:p>
        </p:txBody>
      </p:sp>
      <p:sp>
        <p:nvSpPr>
          <p:cNvPr id="23" name="Elipse 22">
            <a:extLst>
              <a:ext uri="{FF2B5EF4-FFF2-40B4-BE49-F238E27FC236}">
                <a16:creationId xmlns:a16="http://schemas.microsoft.com/office/drawing/2014/main" id="{C2C67A07-0291-CD0C-6B08-0A9D927CA624}"/>
              </a:ext>
            </a:extLst>
          </p:cNvPr>
          <p:cNvSpPr/>
          <p:nvPr/>
        </p:nvSpPr>
        <p:spPr>
          <a:xfrm>
            <a:off x="8697315" y="1720471"/>
            <a:ext cx="2362796" cy="2358560"/>
          </a:xfrm>
          <a:prstGeom prst="ellipse">
            <a:avLst/>
          </a:prstGeom>
          <a:solidFill>
            <a:srgbClr val="0B9C97"/>
          </a:solidFill>
          <a:ln w="76200">
            <a:solidFill>
              <a:srgbClr val="0B9C9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Gestión operativa</a:t>
            </a:r>
          </a:p>
        </p:txBody>
      </p:sp>
      <p:sp>
        <p:nvSpPr>
          <p:cNvPr id="25" name="Proceso alternativo 24">
            <a:extLst>
              <a:ext uri="{FF2B5EF4-FFF2-40B4-BE49-F238E27FC236}">
                <a16:creationId xmlns:a16="http://schemas.microsoft.com/office/drawing/2014/main" id="{BF29D3CC-A382-1EE6-43A3-A4F5EE51BEEA}"/>
              </a:ext>
            </a:extLst>
          </p:cNvPr>
          <p:cNvSpPr/>
          <p:nvPr/>
        </p:nvSpPr>
        <p:spPr>
          <a:xfrm>
            <a:off x="1129392" y="4589132"/>
            <a:ext cx="2315887" cy="985971"/>
          </a:xfrm>
          <a:prstGeom prst="flowChartAlternateProcess">
            <a:avLst/>
          </a:prstGeom>
          <a:noFill/>
          <a:ln w="19050">
            <a:solidFill>
              <a:srgbClr val="9FE95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Incidencia normativa &amp; financiación</a:t>
            </a:r>
            <a:endParaRPr lang="es-CO" sz="16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6" name="Proceso alternativo 25">
            <a:extLst>
              <a:ext uri="{FF2B5EF4-FFF2-40B4-BE49-F238E27FC236}">
                <a16:creationId xmlns:a16="http://schemas.microsoft.com/office/drawing/2014/main" id="{F08D542B-D303-7D5C-29CB-37424F82050C}"/>
              </a:ext>
            </a:extLst>
          </p:cNvPr>
          <p:cNvSpPr/>
          <p:nvPr/>
        </p:nvSpPr>
        <p:spPr>
          <a:xfrm>
            <a:off x="3849021" y="4584072"/>
            <a:ext cx="2315887" cy="985971"/>
          </a:xfrm>
          <a:prstGeom prst="flowChartAlternateProcess">
            <a:avLst/>
          </a:prstGeom>
          <a:noFill/>
          <a:ln w="19050">
            <a:solidFill>
              <a:srgbClr val="0B9C9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kern="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Programas</a:t>
            </a:r>
            <a:endParaRPr lang="es-CO" sz="16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7" name="Proceso alternativo 26">
            <a:extLst>
              <a:ext uri="{FF2B5EF4-FFF2-40B4-BE49-F238E27FC236}">
                <a16:creationId xmlns:a16="http://schemas.microsoft.com/office/drawing/2014/main" id="{AB93633A-DA83-712C-C3AF-10632DBEFFA5}"/>
              </a:ext>
            </a:extLst>
          </p:cNvPr>
          <p:cNvSpPr/>
          <p:nvPr/>
        </p:nvSpPr>
        <p:spPr>
          <a:xfrm>
            <a:off x="6561048" y="4569696"/>
            <a:ext cx="2315887" cy="985971"/>
          </a:xfrm>
          <a:prstGeom prst="flowChartAlternateProcess">
            <a:avLst/>
          </a:prstGeom>
          <a:noFill/>
          <a:ln w="19050">
            <a:solidFill>
              <a:srgbClr val="9FE95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Equipo &amp; Banco de proyectos</a:t>
            </a:r>
            <a:endParaRPr lang="es-CO" sz="16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9" name="Proceso alternativo 28">
            <a:extLst>
              <a:ext uri="{FF2B5EF4-FFF2-40B4-BE49-F238E27FC236}">
                <a16:creationId xmlns:a16="http://schemas.microsoft.com/office/drawing/2014/main" id="{D97A6778-9F5F-B4BB-95E4-0B0D005A2203}"/>
              </a:ext>
            </a:extLst>
          </p:cNvPr>
          <p:cNvSpPr/>
          <p:nvPr/>
        </p:nvSpPr>
        <p:spPr>
          <a:xfrm>
            <a:off x="9252898" y="4584072"/>
            <a:ext cx="2315887" cy="985971"/>
          </a:xfrm>
          <a:prstGeom prst="flowChartAlternateProcess">
            <a:avLst/>
          </a:prstGeom>
          <a:noFill/>
          <a:ln w="19050">
            <a:solidFill>
              <a:srgbClr val="0B9C9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Territorialización y Sistema de Información</a:t>
            </a:r>
            <a:endParaRPr lang="es-CO" sz="16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D7FF0F1D-0347-448C-31AC-1AC9218364C9}"/>
              </a:ext>
            </a:extLst>
          </p:cNvPr>
          <p:cNvSpPr txBox="1"/>
          <p:nvPr/>
        </p:nvSpPr>
        <p:spPr>
          <a:xfrm>
            <a:off x="4179948" y="5906047"/>
            <a:ext cx="1654031" cy="374571"/>
          </a:xfrm>
          <a:prstGeom prst="roundRect">
            <a:avLst/>
          </a:prstGeom>
          <a:solidFill>
            <a:srgbClr val="07B4B3">
              <a:alpha val="14999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es-MX" sz="16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 Programas</a:t>
            </a:r>
            <a:endParaRPr lang="es-CO" sz="1600" i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41" name="Conector recto 40">
            <a:extLst>
              <a:ext uri="{FF2B5EF4-FFF2-40B4-BE49-F238E27FC236}">
                <a16:creationId xmlns:a16="http://schemas.microsoft.com/office/drawing/2014/main" id="{0D9989A2-2D5F-3C67-6DE6-13D7F778E85E}"/>
              </a:ext>
            </a:extLst>
          </p:cNvPr>
          <p:cNvCxnSpPr>
            <a:stCxn id="26" idx="2"/>
            <a:endCxn id="31" idx="0"/>
          </p:cNvCxnSpPr>
          <p:nvPr/>
        </p:nvCxnSpPr>
        <p:spPr>
          <a:xfrm flipH="1">
            <a:off x="5006964" y="5570043"/>
            <a:ext cx="1" cy="336004"/>
          </a:xfrm>
          <a:prstGeom prst="line">
            <a:avLst/>
          </a:prstGeom>
          <a:ln w="38100">
            <a:solidFill>
              <a:srgbClr val="07B4B3">
                <a:alpha val="16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object 5">
            <a:extLst>
              <a:ext uri="{FF2B5EF4-FFF2-40B4-BE49-F238E27FC236}">
                <a16:creationId xmlns:a16="http://schemas.microsoft.com/office/drawing/2014/main" id="{83EFDF27-CCB6-AC2C-5151-D2AB5B0F3424}"/>
              </a:ext>
            </a:extLst>
          </p:cNvPr>
          <p:cNvSpPr txBox="1"/>
          <p:nvPr/>
        </p:nvSpPr>
        <p:spPr>
          <a:xfrm>
            <a:off x="1640867" y="658822"/>
            <a:ext cx="8386223" cy="55079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30175" algn="ctr">
              <a:lnSpc>
                <a:spcPts val="4195"/>
              </a:lnSpc>
              <a:spcBef>
                <a:spcPts val="95"/>
              </a:spcBef>
            </a:pPr>
            <a:r>
              <a:rPr lang="es-MX" sz="3600" b="1" spc="10" dirty="0">
                <a:solidFill>
                  <a:srgbClr val="0B9C97"/>
                </a:solidFill>
                <a:latin typeface="Verdana"/>
                <a:cs typeface="Verdana"/>
              </a:rPr>
              <a:t>¿CÓMO LOGRARLO?</a:t>
            </a:r>
          </a:p>
        </p:txBody>
      </p:sp>
    </p:spTree>
    <p:extLst>
      <p:ext uri="{BB962C8B-B14F-4D97-AF65-F5344CB8AC3E}">
        <p14:creationId xmlns:p14="http://schemas.microsoft.com/office/powerpoint/2010/main" val="1507872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dondear rectángulo de esquina del mismo lado 11">
            <a:extLst>
              <a:ext uri="{FF2B5EF4-FFF2-40B4-BE49-F238E27FC236}">
                <a16:creationId xmlns:a16="http://schemas.microsoft.com/office/drawing/2014/main" id="{541D93FC-B500-E5BA-FE94-B386239DD7A8}"/>
              </a:ext>
            </a:extLst>
          </p:cNvPr>
          <p:cNvSpPr/>
          <p:nvPr/>
        </p:nvSpPr>
        <p:spPr>
          <a:xfrm>
            <a:off x="6482820" y="3306818"/>
            <a:ext cx="4913643" cy="3244029"/>
          </a:xfrm>
          <a:prstGeom prst="round2Same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" name="Redondear rectángulo de esquina del mismo lado 10">
            <a:extLst>
              <a:ext uri="{FF2B5EF4-FFF2-40B4-BE49-F238E27FC236}">
                <a16:creationId xmlns:a16="http://schemas.microsoft.com/office/drawing/2014/main" id="{18320352-F7D4-BE2B-F690-6A3966E0E87A}"/>
              </a:ext>
            </a:extLst>
          </p:cNvPr>
          <p:cNvSpPr/>
          <p:nvPr/>
        </p:nvSpPr>
        <p:spPr>
          <a:xfrm>
            <a:off x="875302" y="3306818"/>
            <a:ext cx="4913643" cy="3244029"/>
          </a:xfrm>
          <a:prstGeom prst="round2Same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E3B76DD8-61AF-24E0-86DB-34EA7CEB771D}"/>
              </a:ext>
            </a:extLst>
          </p:cNvPr>
          <p:cNvSpPr txBox="1"/>
          <p:nvPr/>
        </p:nvSpPr>
        <p:spPr>
          <a:xfrm>
            <a:off x="4820654" y="6639446"/>
            <a:ext cx="255069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sz="1100" b="1">
                <a:solidFill>
                  <a:schemeClr val="bg1"/>
                </a:solidFill>
                <a:latin typeface="Verdana" panose="020B0604030504040204" pitchFamily="34" charset="0"/>
              </a:rPr>
              <a:t>www.negocios_verdes.gov.co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78A06878-0A16-81B6-97A3-209D2A5BCAE8}"/>
              </a:ext>
            </a:extLst>
          </p:cNvPr>
          <p:cNvSpPr txBox="1"/>
          <p:nvPr/>
        </p:nvSpPr>
        <p:spPr>
          <a:xfrm>
            <a:off x="806167" y="1700991"/>
            <a:ext cx="4913643" cy="362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</a:pPr>
            <a:r>
              <a:rPr lang="es-MX" b="1" kern="1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INCIDENCIA NORMATIVA</a:t>
            </a:r>
            <a:endParaRPr lang="es-MX" b="1" kern="100" dirty="0"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DEC7FDA3-6A40-7F44-E5A7-48BD004F95A2}"/>
              </a:ext>
            </a:extLst>
          </p:cNvPr>
          <p:cNvSpPr txBox="1"/>
          <p:nvPr/>
        </p:nvSpPr>
        <p:spPr>
          <a:xfrm>
            <a:off x="963190" y="4266328"/>
            <a:ext cx="483002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s-MX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Proyectos de “Ley de la economía por la vida” – “ley de empleo verde”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s-MX" sz="1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CO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Resolución PSA – Negocios Verdes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686E58B-6B0E-0CDB-9617-7E08F8CA4ECF}"/>
              </a:ext>
            </a:extLst>
          </p:cNvPr>
          <p:cNvSpPr txBox="1"/>
          <p:nvPr/>
        </p:nvSpPr>
        <p:spPr>
          <a:xfrm>
            <a:off x="6472190" y="1700991"/>
            <a:ext cx="4913643" cy="362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</a:pPr>
            <a:r>
              <a:rPr lang="es-MX" b="1" kern="1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MECANISMOS DE FINANCIACIÓN</a:t>
            </a:r>
            <a:endParaRPr lang="es-MX" b="1" kern="100" dirty="0"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C20FE63-9CCD-D16C-6335-82B5A070C250}"/>
              </a:ext>
            </a:extLst>
          </p:cNvPr>
          <p:cNvSpPr txBox="1"/>
          <p:nvPr/>
        </p:nvSpPr>
        <p:spPr>
          <a:xfrm>
            <a:off x="6629217" y="4131506"/>
            <a:ext cx="459959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s-MX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Obras por impuestos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s-MX" sz="1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MX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Fondo para la vida y la biodiversidad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s-MX" sz="1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MX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Regalías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s-MX" sz="1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MX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Cooperación y alianzas publico / privadas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ECA71CAD-BFB7-FFBF-EC55-618D38AC554A}"/>
              </a:ext>
            </a:extLst>
          </p:cNvPr>
          <p:cNvSpPr/>
          <p:nvPr/>
        </p:nvSpPr>
        <p:spPr>
          <a:xfrm>
            <a:off x="-1956" y="0"/>
            <a:ext cx="12193955" cy="1372928"/>
          </a:xfrm>
          <a:prstGeom prst="rect">
            <a:avLst/>
          </a:prstGeom>
          <a:solidFill>
            <a:srgbClr val="0B9C97"/>
          </a:solidFill>
          <a:ln>
            <a:solidFill>
              <a:srgbClr val="0B9C9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79853D9-F2CD-EEE9-B182-3264ADBB49C6}"/>
              </a:ext>
            </a:extLst>
          </p:cNvPr>
          <p:cNvSpPr txBox="1"/>
          <p:nvPr/>
        </p:nvSpPr>
        <p:spPr>
          <a:xfrm>
            <a:off x="2192087" y="363298"/>
            <a:ext cx="78693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>
              <a:defRPr sz="28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ctr"/>
            <a:r>
              <a:rPr lang="es-MX" sz="3600" b="0" dirty="0">
                <a:solidFill>
                  <a:schemeClr val="bg1"/>
                </a:solidFill>
              </a:rPr>
              <a:t>GESTIÓN </a:t>
            </a:r>
            <a:r>
              <a:rPr lang="es-MX" sz="3600" dirty="0">
                <a:solidFill>
                  <a:schemeClr val="bg1"/>
                </a:solidFill>
              </a:rPr>
              <a:t>ESTRATÉGICA</a:t>
            </a:r>
            <a:endParaRPr lang="es-CO" sz="3600" dirty="0">
              <a:solidFill>
                <a:schemeClr val="bg1"/>
              </a:solidFill>
            </a:endParaRPr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0C217021-0BF8-EDED-CAC5-989D968DB03B}"/>
              </a:ext>
            </a:extLst>
          </p:cNvPr>
          <p:cNvSpPr/>
          <p:nvPr/>
        </p:nvSpPr>
        <p:spPr>
          <a:xfrm>
            <a:off x="2449759" y="2093707"/>
            <a:ext cx="1848348" cy="1848608"/>
          </a:xfrm>
          <a:prstGeom prst="ellipse">
            <a:avLst/>
          </a:prstGeom>
          <a:solidFill>
            <a:srgbClr val="9FE95A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CBD10262-456F-0788-4D18-A0DA242F4E1E}"/>
              </a:ext>
            </a:extLst>
          </p:cNvPr>
          <p:cNvSpPr/>
          <p:nvPr/>
        </p:nvSpPr>
        <p:spPr>
          <a:xfrm>
            <a:off x="8016747" y="2093707"/>
            <a:ext cx="1848348" cy="1848608"/>
          </a:xfrm>
          <a:prstGeom prst="ellipse">
            <a:avLst/>
          </a:prstGeom>
          <a:solidFill>
            <a:srgbClr val="9FE95A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9" name="Gráfico 18" descr="Coins contorno">
            <a:extLst>
              <a:ext uri="{FF2B5EF4-FFF2-40B4-BE49-F238E27FC236}">
                <a16:creationId xmlns:a16="http://schemas.microsoft.com/office/drawing/2014/main" id="{44A1D462-8BD5-F49B-59B0-8842F0FB7D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429158" y="2491991"/>
            <a:ext cx="1078427" cy="1078427"/>
          </a:xfrm>
          <a:prstGeom prst="rect">
            <a:avLst/>
          </a:prstGeom>
        </p:spPr>
      </p:pic>
      <p:pic>
        <p:nvPicPr>
          <p:cNvPr id="24" name="Gráfico 23" descr="Gavel contorno">
            <a:extLst>
              <a:ext uri="{FF2B5EF4-FFF2-40B4-BE49-F238E27FC236}">
                <a16:creationId xmlns:a16="http://schemas.microsoft.com/office/drawing/2014/main" id="{AA0062B9-8EBC-3D33-5DCF-406E6AD254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865960" y="2506505"/>
            <a:ext cx="1028058" cy="1028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6622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lipse 8">
            <a:extLst>
              <a:ext uri="{FF2B5EF4-FFF2-40B4-BE49-F238E27FC236}">
                <a16:creationId xmlns:a16="http://schemas.microsoft.com/office/drawing/2014/main" id="{EE332C1B-6403-E07D-A0E5-F5F4669CD833}"/>
              </a:ext>
            </a:extLst>
          </p:cNvPr>
          <p:cNvSpPr/>
          <p:nvPr/>
        </p:nvSpPr>
        <p:spPr>
          <a:xfrm>
            <a:off x="2560490" y="1944441"/>
            <a:ext cx="3127044" cy="3086006"/>
          </a:xfrm>
          <a:prstGeom prst="ellipse">
            <a:avLst/>
          </a:prstGeom>
          <a:solidFill>
            <a:schemeClr val="bg1">
              <a:lumMod val="95000"/>
            </a:schemeClr>
          </a:solidFill>
          <a:ln w="762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BC320FFB-2F69-2C9E-D295-CE7A1695692F}"/>
              </a:ext>
            </a:extLst>
          </p:cNvPr>
          <p:cNvSpPr/>
          <p:nvPr/>
        </p:nvSpPr>
        <p:spPr>
          <a:xfrm>
            <a:off x="2119870" y="1489446"/>
            <a:ext cx="4008285" cy="3995997"/>
          </a:xfrm>
          <a:prstGeom prst="ellipse">
            <a:avLst/>
          </a:prstGeom>
          <a:noFill/>
          <a:ln w="76200">
            <a:solidFill>
              <a:srgbClr val="0B9C97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6DF533AC-10BC-B245-8B0A-CC0798D4E0CF}"/>
              </a:ext>
            </a:extLst>
          </p:cNvPr>
          <p:cNvSpPr/>
          <p:nvPr/>
        </p:nvSpPr>
        <p:spPr>
          <a:xfrm>
            <a:off x="8067988" y="0"/>
            <a:ext cx="4124012" cy="6639444"/>
          </a:xfrm>
          <a:prstGeom prst="rect">
            <a:avLst/>
          </a:prstGeom>
          <a:solidFill>
            <a:srgbClr val="0B9C97"/>
          </a:solidFill>
          <a:ln>
            <a:solidFill>
              <a:srgbClr val="0B9C9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20D3E86-0C7F-C64A-B79B-26FEED685E40}"/>
              </a:ext>
            </a:extLst>
          </p:cNvPr>
          <p:cNvSpPr txBox="1"/>
          <p:nvPr/>
        </p:nvSpPr>
        <p:spPr>
          <a:xfrm>
            <a:off x="8241538" y="2551837"/>
            <a:ext cx="377691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>
              <a:defRPr sz="28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ctr"/>
            <a:r>
              <a:rPr lang="es-MX" sz="3600" b="0" dirty="0">
                <a:solidFill>
                  <a:schemeClr val="bg1"/>
                </a:solidFill>
              </a:rPr>
              <a:t>GESTIÓN BASADA EN</a:t>
            </a:r>
          </a:p>
          <a:p>
            <a:pPr algn="ctr"/>
            <a:r>
              <a:rPr lang="es-MX" sz="3600" dirty="0">
                <a:solidFill>
                  <a:schemeClr val="bg1"/>
                </a:solidFill>
              </a:rPr>
              <a:t>PROGRAMAS</a:t>
            </a:r>
            <a:endParaRPr lang="es-CO" sz="3600" dirty="0">
              <a:solidFill>
                <a:schemeClr val="bg1"/>
              </a:solidFill>
            </a:endParaRPr>
          </a:p>
        </p:txBody>
      </p:sp>
      <p:sp>
        <p:nvSpPr>
          <p:cNvPr id="3" name="Elipse 2">
            <a:extLst>
              <a:ext uri="{FF2B5EF4-FFF2-40B4-BE49-F238E27FC236}">
                <a16:creationId xmlns:a16="http://schemas.microsoft.com/office/drawing/2014/main" id="{12800900-4596-6166-118C-FB9BD768B26C}"/>
              </a:ext>
            </a:extLst>
          </p:cNvPr>
          <p:cNvSpPr/>
          <p:nvPr/>
        </p:nvSpPr>
        <p:spPr>
          <a:xfrm>
            <a:off x="2929853" y="678554"/>
            <a:ext cx="2362796" cy="2358560"/>
          </a:xfrm>
          <a:prstGeom prst="ellipse">
            <a:avLst/>
          </a:prstGeom>
          <a:solidFill>
            <a:srgbClr val="9FE95A"/>
          </a:solidFill>
          <a:ln w="76200">
            <a:solidFill>
              <a:srgbClr val="9FE95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4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NV</a:t>
            </a:r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36EBED7C-DEB8-E887-8B55-7FA78B0166CF}"/>
              </a:ext>
            </a:extLst>
          </p:cNvPr>
          <p:cNvSpPr/>
          <p:nvPr/>
        </p:nvSpPr>
        <p:spPr>
          <a:xfrm>
            <a:off x="984811" y="3130512"/>
            <a:ext cx="2362796" cy="2358560"/>
          </a:xfrm>
          <a:prstGeom prst="ellipse">
            <a:avLst/>
          </a:prstGeom>
          <a:solidFill>
            <a:srgbClr val="D5E117"/>
          </a:solidFill>
          <a:ln w="76200">
            <a:solidFill>
              <a:srgbClr val="D5E11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4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EV</a:t>
            </a:r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1C2871A7-91B0-22C0-07AC-1C799450A61F}"/>
              </a:ext>
            </a:extLst>
          </p:cNvPr>
          <p:cNvSpPr/>
          <p:nvPr/>
        </p:nvSpPr>
        <p:spPr>
          <a:xfrm>
            <a:off x="4735276" y="3130512"/>
            <a:ext cx="2362796" cy="2358560"/>
          </a:xfrm>
          <a:prstGeom prst="ellipse">
            <a:avLst/>
          </a:prstGeom>
          <a:solidFill>
            <a:srgbClr val="D5E117"/>
          </a:solidFill>
          <a:ln w="76200">
            <a:solidFill>
              <a:srgbClr val="D5E11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4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AV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3ADF14A6-4C68-471F-4F4B-C73C7F432B43}"/>
              </a:ext>
            </a:extLst>
          </p:cNvPr>
          <p:cNvSpPr txBox="1"/>
          <p:nvPr/>
        </p:nvSpPr>
        <p:spPr>
          <a:xfrm>
            <a:off x="5434715" y="339078"/>
            <a:ext cx="20396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Programa de producción y consumo sostenible para los negocios verdes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679501EA-808C-C902-B6B9-96183CB150E9}"/>
              </a:ext>
            </a:extLst>
          </p:cNvPr>
          <p:cNvSpPr txBox="1"/>
          <p:nvPr/>
        </p:nvSpPr>
        <p:spPr>
          <a:xfrm>
            <a:off x="3193146" y="5801019"/>
            <a:ext cx="20396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Programa de Empresas Ancla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69A3E778-C269-6A9E-A9BB-EF5FF424572B}"/>
              </a:ext>
            </a:extLst>
          </p:cNvPr>
          <p:cNvSpPr txBox="1"/>
          <p:nvPr/>
        </p:nvSpPr>
        <p:spPr>
          <a:xfrm>
            <a:off x="205560" y="1368928"/>
            <a:ext cx="191431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Programa de Economías Populares Verdes</a:t>
            </a:r>
          </a:p>
        </p:txBody>
      </p: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455E97A2-701F-10D2-B44C-0A54C3C565C5}"/>
              </a:ext>
            </a:extLst>
          </p:cNvPr>
          <p:cNvCxnSpPr>
            <a:stCxn id="3" idx="7"/>
          </p:cNvCxnSpPr>
          <p:nvPr/>
        </p:nvCxnSpPr>
        <p:spPr>
          <a:xfrm flipV="1">
            <a:off x="4946626" y="798286"/>
            <a:ext cx="358784" cy="225671"/>
          </a:xfrm>
          <a:prstGeom prst="line">
            <a:avLst/>
          </a:prstGeom>
          <a:ln w="19050">
            <a:solidFill>
              <a:srgbClr val="9FE9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Elipse 14">
            <a:extLst>
              <a:ext uri="{FF2B5EF4-FFF2-40B4-BE49-F238E27FC236}">
                <a16:creationId xmlns:a16="http://schemas.microsoft.com/office/drawing/2014/main" id="{FD2C8A11-67EA-44B4-C6DA-AB55DF926152}"/>
              </a:ext>
            </a:extLst>
          </p:cNvPr>
          <p:cNvSpPr/>
          <p:nvPr/>
        </p:nvSpPr>
        <p:spPr>
          <a:xfrm>
            <a:off x="5232834" y="573504"/>
            <a:ext cx="301736" cy="307978"/>
          </a:xfrm>
          <a:prstGeom prst="ellipse">
            <a:avLst/>
          </a:prstGeom>
          <a:solidFill>
            <a:srgbClr val="9FE95A"/>
          </a:solidFill>
          <a:ln>
            <a:solidFill>
              <a:srgbClr val="9FE95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id="{72F9D1EA-889E-BD9B-888C-FFE3A6038EC3}"/>
              </a:ext>
            </a:extLst>
          </p:cNvPr>
          <p:cNvSpPr/>
          <p:nvPr/>
        </p:nvSpPr>
        <p:spPr>
          <a:xfrm>
            <a:off x="4916404" y="5533403"/>
            <a:ext cx="301736" cy="307978"/>
          </a:xfrm>
          <a:prstGeom prst="ellipse">
            <a:avLst/>
          </a:prstGeom>
          <a:solidFill>
            <a:srgbClr val="D5E117"/>
          </a:solidFill>
          <a:ln>
            <a:solidFill>
              <a:srgbClr val="D5E11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id="{D94C56BB-B45C-CF21-23B3-29E735670A0E}"/>
              </a:ext>
            </a:extLst>
          </p:cNvPr>
          <p:cNvCxnSpPr/>
          <p:nvPr/>
        </p:nvCxnSpPr>
        <p:spPr>
          <a:xfrm flipV="1">
            <a:off x="5126018" y="5434345"/>
            <a:ext cx="358784" cy="225671"/>
          </a:xfrm>
          <a:prstGeom prst="line">
            <a:avLst/>
          </a:prstGeom>
          <a:ln w="19050">
            <a:solidFill>
              <a:srgbClr val="D5E1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F127BD8A-66B0-2C5E-3349-708961658ED1}"/>
              </a:ext>
            </a:extLst>
          </p:cNvPr>
          <p:cNvCxnSpPr>
            <a:cxnSpLocks/>
            <a:endCxn id="23" idx="5"/>
          </p:cNvCxnSpPr>
          <p:nvPr/>
        </p:nvCxnSpPr>
        <p:spPr>
          <a:xfrm flipH="1" flipV="1">
            <a:off x="1748801" y="2782028"/>
            <a:ext cx="162961" cy="348484"/>
          </a:xfrm>
          <a:prstGeom prst="line">
            <a:avLst/>
          </a:prstGeom>
          <a:ln w="19050">
            <a:solidFill>
              <a:srgbClr val="D5E1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Elipse 22">
            <a:extLst>
              <a:ext uri="{FF2B5EF4-FFF2-40B4-BE49-F238E27FC236}">
                <a16:creationId xmlns:a16="http://schemas.microsoft.com/office/drawing/2014/main" id="{4A1FA517-8C24-4DAF-3EC9-F2CCAFC8FD8E}"/>
              </a:ext>
            </a:extLst>
          </p:cNvPr>
          <p:cNvSpPr/>
          <p:nvPr/>
        </p:nvSpPr>
        <p:spPr>
          <a:xfrm>
            <a:off x="1491253" y="2519152"/>
            <a:ext cx="301736" cy="307978"/>
          </a:xfrm>
          <a:prstGeom prst="ellipse">
            <a:avLst/>
          </a:prstGeom>
          <a:solidFill>
            <a:srgbClr val="D5E117"/>
          </a:solidFill>
          <a:ln>
            <a:solidFill>
              <a:srgbClr val="D5E11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00684086-EA42-4612-895B-FF47253B273F}"/>
              </a:ext>
            </a:extLst>
          </p:cNvPr>
          <p:cNvSpPr txBox="1"/>
          <p:nvPr/>
        </p:nvSpPr>
        <p:spPr>
          <a:xfrm>
            <a:off x="3201733" y="3081445"/>
            <a:ext cx="177248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4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40 Ventanillas NV</a:t>
            </a:r>
          </a:p>
          <a:p>
            <a:pPr algn="ctr"/>
            <a:endParaRPr lang="es-CO" sz="14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es-CO" sz="14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 Ventanilla Transnacional (En desarrollo)</a:t>
            </a:r>
          </a:p>
        </p:txBody>
      </p:sp>
    </p:spTree>
    <p:extLst>
      <p:ext uri="{BB962C8B-B14F-4D97-AF65-F5344CB8AC3E}">
        <p14:creationId xmlns:p14="http://schemas.microsoft.com/office/powerpoint/2010/main" val="37788885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ángulo 35">
            <a:extLst>
              <a:ext uri="{FF2B5EF4-FFF2-40B4-BE49-F238E27FC236}">
                <a16:creationId xmlns:a16="http://schemas.microsoft.com/office/drawing/2014/main" id="{F80DA255-2E8C-7CE1-1948-0416E415B303}"/>
              </a:ext>
            </a:extLst>
          </p:cNvPr>
          <p:cNvSpPr/>
          <p:nvPr/>
        </p:nvSpPr>
        <p:spPr>
          <a:xfrm>
            <a:off x="-1957" y="2477287"/>
            <a:ext cx="12193955" cy="229415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cxnSp>
        <p:nvCxnSpPr>
          <p:cNvPr id="8" name="Conector recto de flecha 7">
            <a:extLst>
              <a:ext uri="{FF2B5EF4-FFF2-40B4-BE49-F238E27FC236}">
                <a16:creationId xmlns:a16="http://schemas.microsoft.com/office/drawing/2014/main" id="{3A9F73C2-2342-2A24-5129-B1EB48ADDDC7}"/>
              </a:ext>
            </a:extLst>
          </p:cNvPr>
          <p:cNvCxnSpPr>
            <a:cxnSpLocks/>
          </p:cNvCxnSpPr>
          <p:nvPr/>
        </p:nvCxnSpPr>
        <p:spPr>
          <a:xfrm>
            <a:off x="-111512" y="1968623"/>
            <a:ext cx="12088226" cy="0"/>
          </a:xfrm>
          <a:prstGeom prst="straightConnector1">
            <a:avLst/>
          </a:prstGeom>
          <a:ln w="76200"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" name="CuadroTexto 4">
            <a:extLst>
              <a:ext uri="{FF2B5EF4-FFF2-40B4-BE49-F238E27FC236}">
                <a16:creationId xmlns:a16="http://schemas.microsoft.com/office/drawing/2014/main" id="{AF9FE222-168F-5F97-81DD-DC8547025D44}"/>
              </a:ext>
            </a:extLst>
          </p:cNvPr>
          <p:cNvSpPr txBox="1"/>
          <p:nvPr/>
        </p:nvSpPr>
        <p:spPr>
          <a:xfrm>
            <a:off x="329132" y="2479509"/>
            <a:ext cx="103586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CO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Fomentar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CO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Encadenar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CO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Fortalecer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CO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Escalar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DA5E5C74-79F6-69C5-5AE3-178623A5BFD6}"/>
              </a:ext>
            </a:extLst>
          </p:cNvPr>
          <p:cNvSpPr txBox="1"/>
          <p:nvPr/>
        </p:nvSpPr>
        <p:spPr>
          <a:xfrm>
            <a:off x="3707454" y="2473227"/>
            <a:ext cx="583813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Tipo 1</a:t>
            </a:r>
          </a:p>
          <a:p>
            <a:pPr algn="ctr"/>
            <a:r>
              <a:rPr lang="es-CO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Tipo 2</a:t>
            </a:r>
          </a:p>
          <a:p>
            <a:pPr algn="ctr"/>
            <a:r>
              <a:rPr lang="es-CO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Tipo 3</a:t>
            </a:r>
          </a:p>
          <a:p>
            <a:pPr algn="ctr"/>
            <a:r>
              <a:rPr lang="es-CO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Tipo 4</a:t>
            </a:r>
          </a:p>
          <a:p>
            <a:pPr algn="ctr"/>
            <a:r>
              <a:rPr lang="es-CO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Tipo 5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29C16BE3-B804-376B-30F1-19094818BE11}"/>
              </a:ext>
            </a:extLst>
          </p:cNvPr>
          <p:cNvSpPr txBox="1"/>
          <p:nvPr/>
        </p:nvSpPr>
        <p:spPr>
          <a:xfrm>
            <a:off x="9444336" y="2619917"/>
            <a:ext cx="90762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98425" indent="-98425" algn="just">
              <a:buFont typeface="Arial" panose="020B0604020202020204" pitchFamily="34" charset="0"/>
              <a:buChar char="•"/>
            </a:pPr>
            <a:r>
              <a:rPr lang="es-CO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Proyecto</a:t>
            </a:r>
          </a:p>
          <a:p>
            <a:pPr marL="98425" indent="-98425" algn="just">
              <a:buFont typeface="Arial" panose="020B0604020202020204" pitchFamily="34" charset="0"/>
              <a:buChar char="•"/>
            </a:pPr>
            <a:r>
              <a:rPr lang="es-CO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Programa</a:t>
            </a:r>
          </a:p>
          <a:p>
            <a:pPr marL="98425" indent="-98425" algn="just">
              <a:buFont typeface="Arial" panose="020B0604020202020204" pitchFamily="34" charset="0"/>
              <a:buChar char="•"/>
            </a:pPr>
            <a:r>
              <a:rPr lang="es-CO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Alianzas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6EAC4BDA-CA91-42CF-7FB0-0ACC31D8D7B1}"/>
              </a:ext>
            </a:extLst>
          </p:cNvPr>
          <p:cNvSpPr txBox="1"/>
          <p:nvPr/>
        </p:nvSpPr>
        <p:spPr>
          <a:xfrm>
            <a:off x="1516545" y="2479509"/>
            <a:ext cx="193988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8425" indent="-98425" algn="just">
              <a:buFont typeface="Arial" panose="020B0604020202020204" pitchFamily="34" charset="0"/>
              <a:buChar char="•"/>
            </a:pPr>
            <a:r>
              <a:rPr lang="es-CO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Seguridad humana y justicia social</a:t>
            </a:r>
          </a:p>
          <a:p>
            <a:pPr marL="98425" indent="-98425" algn="just">
              <a:buFont typeface="Arial" panose="020B0604020202020204" pitchFamily="34" charset="0"/>
              <a:buChar char="•"/>
            </a:pPr>
            <a:r>
              <a:rPr lang="es-CO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Convergencia regional</a:t>
            </a:r>
          </a:p>
          <a:p>
            <a:pPr marL="98425" indent="-98425" algn="just">
              <a:buFont typeface="Arial" panose="020B0604020202020204" pitchFamily="34" charset="0"/>
              <a:buChar char="•"/>
            </a:pPr>
            <a:r>
              <a:rPr lang="es-CO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Transformación productiva, internacionalización y acción climática</a:t>
            </a:r>
          </a:p>
          <a:p>
            <a:pPr marL="98425" indent="-98425" algn="just">
              <a:buFont typeface="Arial" panose="020B0604020202020204" pitchFamily="34" charset="0"/>
              <a:buChar char="•"/>
            </a:pPr>
            <a:r>
              <a:rPr lang="es-CO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Derecho humano a la alimentación</a:t>
            </a:r>
          </a:p>
          <a:p>
            <a:pPr marL="98425" indent="-98425" algn="just">
              <a:buFont typeface="Arial" panose="020B0604020202020204" pitchFamily="34" charset="0"/>
              <a:buChar char="•"/>
            </a:pPr>
            <a:r>
              <a:rPr lang="es-CO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Ordenamiento del territorio alrededor del agua y justicia ambiental</a:t>
            </a:r>
          </a:p>
          <a:p>
            <a:pPr marL="98425" indent="-98425" algn="just">
              <a:buFont typeface="Arial" panose="020B0604020202020204" pitchFamily="34" charset="0"/>
              <a:buChar char="•"/>
            </a:pPr>
            <a:r>
              <a:rPr lang="es-CO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Estabilidad macroeconómica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2C801D30-F4C7-44C5-236A-81EC962F0FCD}"/>
              </a:ext>
            </a:extLst>
          </p:cNvPr>
          <p:cNvSpPr txBox="1"/>
          <p:nvPr/>
        </p:nvSpPr>
        <p:spPr>
          <a:xfrm>
            <a:off x="6131640" y="2466379"/>
            <a:ext cx="171050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algn="ctr">
              <a:defRPr sz="1400"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pPr marL="98425" indent="-98425" algn="just">
              <a:buFont typeface="Arial" panose="020B0604020202020204" pitchFamily="34" charset="0"/>
              <a:buChar char="•"/>
            </a:pPr>
            <a:r>
              <a:rPr lang="es-CO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Alimentos y Bebidas</a:t>
            </a:r>
          </a:p>
          <a:p>
            <a:pPr marL="98425" indent="-98425" algn="just">
              <a:buFont typeface="Arial" panose="020B0604020202020204" pitchFamily="34" charset="0"/>
              <a:buChar char="•"/>
            </a:pPr>
            <a:r>
              <a:rPr lang="es-CO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Cosmética</a:t>
            </a:r>
          </a:p>
          <a:p>
            <a:pPr marL="98425" indent="-98425" algn="just">
              <a:buFont typeface="Arial" panose="020B0604020202020204" pitchFamily="34" charset="0"/>
              <a:buChar char="•"/>
            </a:pPr>
            <a:r>
              <a:rPr lang="es-CO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Turismo (Aventura, Sostenible, Comunitario, Científico, Naturaleza)</a:t>
            </a:r>
          </a:p>
          <a:p>
            <a:pPr marL="98425" indent="-98425" algn="just">
              <a:buFont typeface="Arial" panose="020B0604020202020204" pitchFamily="34" charset="0"/>
              <a:buChar char="•"/>
            </a:pPr>
            <a:r>
              <a:rPr lang="es-CO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Circularidad (Biomasa, aprovechamiento de residuos)</a:t>
            </a:r>
          </a:p>
          <a:p>
            <a:pPr marL="98425" indent="-98425" algn="just">
              <a:buFont typeface="Arial" panose="020B0604020202020204" pitchFamily="34" charset="0"/>
              <a:buChar char="•"/>
            </a:pPr>
            <a:r>
              <a:rPr lang="es-CO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Bioeconomía</a:t>
            </a:r>
          </a:p>
          <a:p>
            <a:pPr marL="98425" indent="-98425" algn="just">
              <a:buFont typeface="Arial" panose="020B0604020202020204" pitchFamily="34" charset="0"/>
              <a:buChar char="•"/>
            </a:pPr>
            <a:r>
              <a:rPr lang="es-CO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Economía Forestal</a:t>
            </a:r>
          </a:p>
          <a:p>
            <a:pPr marL="98425" indent="-98425" algn="just">
              <a:buFont typeface="Arial" panose="020B0604020202020204" pitchFamily="34" charset="0"/>
              <a:buChar char="•"/>
            </a:pPr>
            <a:r>
              <a:rPr lang="es-CO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Negocios asociados a la restauración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C3DA5BA5-3B05-B29B-A455-3A3122A56178}"/>
              </a:ext>
            </a:extLst>
          </p:cNvPr>
          <p:cNvSpPr txBox="1"/>
          <p:nvPr/>
        </p:nvSpPr>
        <p:spPr>
          <a:xfrm>
            <a:off x="8062752" y="2473227"/>
            <a:ext cx="115608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98425" indent="-98425" algn="just">
              <a:buFont typeface="Arial" panose="020B0604020202020204" pitchFamily="34" charset="0"/>
              <a:buChar char="•"/>
            </a:pPr>
            <a:r>
              <a:rPr lang="es-CO" sz="1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Proy</a:t>
            </a:r>
            <a:r>
              <a:rPr lang="es-CO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NVS</a:t>
            </a:r>
          </a:p>
          <a:p>
            <a:pPr marL="98425" indent="-98425" algn="just">
              <a:buFont typeface="Arial" panose="020B0604020202020204" pitchFamily="34" charset="0"/>
              <a:buChar char="•"/>
            </a:pPr>
            <a:r>
              <a:rPr lang="es-CO" sz="1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Proy</a:t>
            </a:r>
            <a:r>
              <a:rPr lang="es-CO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PSA/NV</a:t>
            </a:r>
          </a:p>
          <a:p>
            <a:pPr marL="98425" indent="-98425" algn="just">
              <a:buFont typeface="Arial" panose="020B0604020202020204" pitchFamily="34" charset="0"/>
              <a:buChar char="•"/>
            </a:pPr>
            <a:r>
              <a:rPr lang="es-CO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ZASCA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E659FC1B-5B17-FD95-9935-CF3C39CBE2E1}"/>
              </a:ext>
            </a:extLst>
          </p:cNvPr>
          <p:cNvSpPr txBox="1"/>
          <p:nvPr/>
        </p:nvSpPr>
        <p:spPr>
          <a:xfrm>
            <a:off x="-1956" y="5116146"/>
            <a:ext cx="12193956" cy="307777"/>
          </a:xfrm>
          <a:prstGeom prst="rect">
            <a:avLst/>
          </a:prstGeom>
          <a:solidFill>
            <a:srgbClr val="0B9C97">
              <a:alpha val="60363"/>
            </a:srgb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CO" sz="14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Cooperación Internacional y Nacional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A01C4E5-77F7-4B55-B84B-94E478579811}"/>
              </a:ext>
            </a:extLst>
          </p:cNvPr>
          <p:cNvSpPr txBox="1"/>
          <p:nvPr/>
        </p:nvSpPr>
        <p:spPr>
          <a:xfrm>
            <a:off x="0" y="5585917"/>
            <a:ext cx="12192000" cy="307777"/>
          </a:xfrm>
          <a:prstGeom prst="rect">
            <a:avLst/>
          </a:prstGeom>
          <a:solidFill>
            <a:srgbClr val="0B9C97">
              <a:alpha val="60363"/>
            </a:srgb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CO" sz="14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Competitividad y Productividad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F59903CA-F5CC-2620-2C06-1BEF9EAAD64A}"/>
              </a:ext>
            </a:extLst>
          </p:cNvPr>
          <p:cNvSpPr txBox="1"/>
          <p:nvPr/>
        </p:nvSpPr>
        <p:spPr>
          <a:xfrm>
            <a:off x="0" y="6086747"/>
            <a:ext cx="12192000" cy="307777"/>
          </a:xfrm>
          <a:prstGeom prst="rect">
            <a:avLst/>
          </a:prstGeom>
          <a:solidFill>
            <a:srgbClr val="0B9C97">
              <a:alpha val="60363"/>
            </a:srgb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CO" sz="14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Territorio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7CE1BF2D-C4EF-3092-EC27-2CBA7612C19E}"/>
              </a:ext>
            </a:extLst>
          </p:cNvPr>
          <p:cNvSpPr txBox="1"/>
          <p:nvPr/>
        </p:nvSpPr>
        <p:spPr>
          <a:xfrm>
            <a:off x="4599092" y="2466379"/>
            <a:ext cx="171050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algn="ctr">
              <a:defRPr sz="1100"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pPr marL="98425" indent="-98425" algn="just">
              <a:buFont typeface="Arial" panose="020B0604020202020204" pitchFamily="34" charset="0"/>
              <a:buChar char="•"/>
            </a:pPr>
            <a:r>
              <a:rPr lang="es-CO" sz="9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Amazonía</a:t>
            </a:r>
          </a:p>
          <a:p>
            <a:pPr marL="98425" indent="-98425" algn="just">
              <a:buFont typeface="Arial" panose="020B0604020202020204" pitchFamily="34" charset="0"/>
              <a:buChar char="•"/>
            </a:pPr>
            <a:r>
              <a:rPr lang="es-MX" sz="9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Insular</a:t>
            </a:r>
            <a:endParaRPr lang="es-CO" sz="9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98425" indent="-98425" algn="just">
              <a:buFont typeface="Arial" panose="020B0604020202020204" pitchFamily="34" charset="0"/>
              <a:buChar char="•"/>
            </a:pPr>
            <a:r>
              <a:rPr lang="es-MX" sz="9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 Mojana</a:t>
            </a:r>
            <a:endParaRPr lang="es-CO" sz="9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98425" indent="-98425" algn="just">
              <a:buFont typeface="Arial" panose="020B0604020202020204" pitchFamily="34" charset="0"/>
              <a:buChar char="•"/>
            </a:pPr>
            <a:r>
              <a:rPr lang="es-MX" sz="9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Ciénaga Grande</a:t>
            </a:r>
            <a:endParaRPr lang="es-CO" sz="9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98425" indent="-98425" algn="just">
              <a:buFont typeface="Arial" panose="020B0604020202020204" pitchFamily="34" charset="0"/>
              <a:buChar char="•"/>
            </a:pPr>
            <a:r>
              <a:rPr lang="es-MX" sz="9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Bahía de Cartagena</a:t>
            </a:r>
            <a:endParaRPr lang="es-CO" sz="9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98425" indent="-98425" algn="just">
              <a:buFont typeface="Arial" panose="020B0604020202020204" pitchFamily="34" charset="0"/>
              <a:buChar char="•"/>
            </a:pPr>
            <a:r>
              <a:rPr lang="es-CO" sz="9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Ciénaga de </a:t>
            </a:r>
            <a:r>
              <a:rPr lang="es-CO" sz="9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Zapatosa</a:t>
            </a:r>
            <a:r>
              <a:rPr lang="es-CO" sz="9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pPr marL="98425" indent="-98425" algn="just">
              <a:buFont typeface="Arial" panose="020B0604020202020204" pitchFamily="34" charset="0"/>
              <a:buChar char="•"/>
            </a:pPr>
            <a:r>
              <a:rPr lang="es-MX" sz="9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Catatumbo</a:t>
            </a:r>
            <a:endParaRPr lang="es-CO" sz="9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98425" indent="-98425" algn="just">
              <a:buFont typeface="Arial" panose="020B0604020202020204" pitchFamily="34" charset="0"/>
              <a:buChar char="•"/>
            </a:pPr>
            <a:r>
              <a:rPr lang="es-MX" sz="9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Altillanura</a:t>
            </a:r>
            <a:endParaRPr lang="es-CO" sz="9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98425" indent="-98425" algn="just">
              <a:buFont typeface="Arial" panose="020B0604020202020204" pitchFamily="34" charset="0"/>
              <a:buChar char="•"/>
            </a:pPr>
            <a:r>
              <a:rPr lang="es-MX" sz="9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Paramos</a:t>
            </a:r>
            <a:endParaRPr lang="es-CO" sz="9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98425" indent="-98425" algn="just">
              <a:buFont typeface="Arial" panose="020B0604020202020204" pitchFamily="34" charset="0"/>
              <a:buChar char="•"/>
            </a:pPr>
            <a:r>
              <a:rPr lang="es-MX" sz="9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Valle de Atriz</a:t>
            </a:r>
            <a:endParaRPr lang="es-CO" sz="9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98425" indent="-98425" algn="just">
              <a:buFont typeface="Arial" panose="020B0604020202020204" pitchFamily="34" charset="0"/>
              <a:buChar char="•"/>
            </a:pPr>
            <a:r>
              <a:rPr lang="es-MX" sz="9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Macizo Colombiano</a:t>
            </a:r>
            <a:endParaRPr lang="es-CO" sz="9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98425" indent="-98425" algn="just">
              <a:buFont typeface="Arial" panose="020B0604020202020204" pitchFamily="34" charset="0"/>
              <a:buChar char="•"/>
            </a:pPr>
            <a:r>
              <a:rPr lang="es-MX" sz="9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 Guajira</a:t>
            </a:r>
          </a:p>
          <a:p>
            <a:pPr marL="98425" indent="-98425" algn="just">
              <a:buFont typeface="Arial" panose="020B0604020202020204" pitchFamily="34" charset="0"/>
              <a:buChar char="•"/>
            </a:pPr>
            <a:r>
              <a:rPr lang="es-MX" sz="9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Pacífico</a:t>
            </a:r>
          </a:p>
          <a:p>
            <a:pPr marL="98425" indent="-98425" algn="just">
              <a:buFont typeface="Arial" panose="020B0604020202020204" pitchFamily="34" charset="0"/>
              <a:buChar char="•"/>
            </a:pPr>
            <a:r>
              <a:rPr lang="es-MX" sz="9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Sabana de Bogotá</a:t>
            </a:r>
            <a:endParaRPr lang="es-CO" sz="9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3C7DABCE-EFD3-09EB-2B91-FCD6561C455C}"/>
              </a:ext>
            </a:extLst>
          </p:cNvPr>
          <p:cNvSpPr/>
          <p:nvPr/>
        </p:nvSpPr>
        <p:spPr>
          <a:xfrm>
            <a:off x="-1956" y="0"/>
            <a:ext cx="12193955" cy="1372928"/>
          </a:xfrm>
          <a:prstGeom prst="rect">
            <a:avLst/>
          </a:prstGeom>
          <a:solidFill>
            <a:srgbClr val="0B9C97"/>
          </a:solidFill>
          <a:ln>
            <a:solidFill>
              <a:srgbClr val="0B9C9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EAB6E19D-461A-9851-7424-D3AE02991361}"/>
              </a:ext>
            </a:extLst>
          </p:cNvPr>
          <p:cNvSpPr txBox="1"/>
          <p:nvPr/>
        </p:nvSpPr>
        <p:spPr>
          <a:xfrm>
            <a:off x="2192087" y="363298"/>
            <a:ext cx="78693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>
              <a:defRPr sz="28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ctr"/>
            <a:r>
              <a:rPr lang="es-MX" sz="3600" b="0" dirty="0">
                <a:solidFill>
                  <a:schemeClr val="bg1"/>
                </a:solidFill>
              </a:rPr>
              <a:t>GESTIÓN BASADA EN </a:t>
            </a:r>
            <a:r>
              <a:rPr lang="es-MX" sz="3600" dirty="0">
                <a:solidFill>
                  <a:schemeClr val="bg1"/>
                </a:solidFill>
              </a:rPr>
              <a:t>PROYECTOS</a:t>
            </a:r>
            <a:endParaRPr lang="es-CO" sz="3600" dirty="0">
              <a:solidFill>
                <a:schemeClr val="bg1"/>
              </a:solidFill>
            </a:endParaRPr>
          </a:p>
        </p:txBody>
      </p:sp>
      <p:sp>
        <p:nvSpPr>
          <p:cNvPr id="26" name="Rectángulo redondeado 25">
            <a:extLst>
              <a:ext uri="{FF2B5EF4-FFF2-40B4-BE49-F238E27FC236}">
                <a16:creationId xmlns:a16="http://schemas.microsoft.com/office/drawing/2014/main" id="{1F6073F3-8B5C-DBD8-F0E1-3375DCC94B9A}"/>
              </a:ext>
            </a:extLst>
          </p:cNvPr>
          <p:cNvSpPr/>
          <p:nvPr/>
        </p:nvSpPr>
        <p:spPr>
          <a:xfrm>
            <a:off x="270874" y="1654680"/>
            <a:ext cx="1256841" cy="613317"/>
          </a:xfrm>
          <a:prstGeom prst="roundRect">
            <a:avLst/>
          </a:prstGeom>
          <a:solidFill>
            <a:srgbClr val="9FE95A"/>
          </a:solidFill>
          <a:ln>
            <a:solidFill>
              <a:srgbClr val="9FE95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Objetivo</a:t>
            </a:r>
          </a:p>
        </p:txBody>
      </p:sp>
      <p:sp>
        <p:nvSpPr>
          <p:cNvPr id="27" name="Rectángulo redondeado 26">
            <a:extLst>
              <a:ext uri="{FF2B5EF4-FFF2-40B4-BE49-F238E27FC236}">
                <a16:creationId xmlns:a16="http://schemas.microsoft.com/office/drawing/2014/main" id="{F4C0D72F-EDED-4736-D33D-E1E4170D2FA6}"/>
              </a:ext>
            </a:extLst>
          </p:cNvPr>
          <p:cNvSpPr/>
          <p:nvPr/>
        </p:nvSpPr>
        <p:spPr>
          <a:xfrm>
            <a:off x="1717109" y="1649947"/>
            <a:ext cx="1493128" cy="613317"/>
          </a:xfrm>
          <a:prstGeom prst="roundRect">
            <a:avLst/>
          </a:prstGeom>
          <a:solidFill>
            <a:srgbClr val="9FE95A"/>
          </a:solidFill>
          <a:ln>
            <a:solidFill>
              <a:srgbClr val="9FE95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Eje transformación</a:t>
            </a:r>
          </a:p>
        </p:txBody>
      </p:sp>
      <p:sp>
        <p:nvSpPr>
          <p:cNvPr id="30" name="Rectángulo redondeado 29">
            <a:extLst>
              <a:ext uri="{FF2B5EF4-FFF2-40B4-BE49-F238E27FC236}">
                <a16:creationId xmlns:a16="http://schemas.microsoft.com/office/drawing/2014/main" id="{5A8676B5-34D9-EDEB-3CF8-4EE5A3E24E90}"/>
              </a:ext>
            </a:extLst>
          </p:cNvPr>
          <p:cNvSpPr/>
          <p:nvPr/>
        </p:nvSpPr>
        <p:spPr>
          <a:xfrm>
            <a:off x="3399631" y="1665950"/>
            <a:ext cx="1199461" cy="613317"/>
          </a:xfrm>
          <a:prstGeom prst="roundRect">
            <a:avLst/>
          </a:prstGeom>
          <a:solidFill>
            <a:srgbClr val="9FE95A"/>
          </a:solidFill>
          <a:ln>
            <a:solidFill>
              <a:srgbClr val="9FE95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Vinculación</a:t>
            </a:r>
          </a:p>
        </p:txBody>
      </p:sp>
      <p:sp>
        <p:nvSpPr>
          <p:cNvPr id="31" name="Rectángulo redondeado 30">
            <a:extLst>
              <a:ext uri="{FF2B5EF4-FFF2-40B4-BE49-F238E27FC236}">
                <a16:creationId xmlns:a16="http://schemas.microsoft.com/office/drawing/2014/main" id="{A9788AFF-A2D4-E3E8-3B3C-712C7DBD8061}"/>
              </a:ext>
            </a:extLst>
          </p:cNvPr>
          <p:cNvSpPr/>
          <p:nvPr/>
        </p:nvSpPr>
        <p:spPr>
          <a:xfrm>
            <a:off x="4774278" y="1661964"/>
            <a:ext cx="1243527" cy="613317"/>
          </a:xfrm>
          <a:prstGeom prst="roundRect">
            <a:avLst/>
          </a:prstGeom>
          <a:solidFill>
            <a:srgbClr val="9FE95A"/>
          </a:solidFill>
          <a:ln>
            <a:solidFill>
              <a:srgbClr val="9FE95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Zona</a:t>
            </a:r>
          </a:p>
        </p:txBody>
      </p:sp>
      <p:sp>
        <p:nvSpPr>
          <p:cNvPr id="32" name="Rectángulo redondeado 31">
            <a:extLst>
              <a:ext uri="{FF2B5EF4-FFF2-40B4-BE49-F238E27FC236}">
                <a16:creationId xmlns:a16="http://schemas.microsoft.com/office/drawing/2014/main" id="{382412DD-D6E6-6E6B-7D59-C024905AC7F9}"/>
              </a:ext>
            </a:extLst>
          </p:cNvPr>
          <p:cNvSpPr/>
          <p:nvPr/>
        </p:nvSpPr>
        <p:spPr>
          <a:xfrm>
            <a:off x="6192990" y="1668552"/>
            <a:ext cx="1587808" cy="613317"/>
          </a:xfrm>
          <a:prstGeom prst="roundRect">
            <a:avLst/>
          </a:prstGeom>
          <a:solidFill>
            <a:srgbClr val="9FE95A"/>
          </a:solidFill>
          <a:ln>
            <a:solidFill>
              <a:srgbClr val="9FE95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Cadena productiva</a:t>
            </a:r>
          </a:p>
        </p:txBody>
      </p:sp>
      <p:sp>
        <p:nvSpPr>
          <p:cNvPr id="33" name="Rectángulo redondeado 32">
            <a:extLst>
              <a:ext uri="{FF2B5EF4-FFF2-40B4-BE49-F238E27FC236}">
                <a16:creationId xmlns:a16="http://schemas.microsoft.com/office/drawing/2014/main" id="{52205E12-868C-7EE2-0117-9B0E51572A98}"/>
              </a:ext>
            </a:extLst>
          </p:cNvPr>
          <p:cNvSpPr/>
          <p:nvPr/>
        </p:nvSpPr>
        <p:spPr>
          <a:xfrm>
            <a:off x="7964171" y="1675800"/>
            <a:ext cx="1199461" cy="613317"/>
          </a:xfrm>
          <a:prstGeom prst="roundRect">
            <a:avLst/>
          </a:prstGeom>
          <a:solidFill>
            <a:srgbClr val="9FE95A"/>
          </a:solidFill>
          <a:ln>
            <a:solidFill>
              <a:srgbClr val="9FE95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Articulación</a:t>
            </a:r>
          </a:p>
        </p:txBody>
      </p:sp>
      <p:sp>
        <p:nvSpPr>
          <p:cNvPr id="34" name="Rectángulo redondeado 33">
            <a:extLst>
              <a:ext uri="{FF2B5EF4-FFF2-40B4-BE49-F238E27FC236}">
                <a16:creationId xmlns:a16="http://schemas.microsoft.com/office/drawing/2014/main" id="{EAE9C853-36EF-8E37-9591-F4B348A00020}"/>
              </a:ext>
            </a:extLst>
          </p:cNvPr>
          <p:cNvSpPr/>
          <p:nvPr/>
        </p:nvSpPr>
        <p:spPr>
          <a:xfrm>
            <a:off x="9321080" y="1656615"/>
            <a:ext cx="1176114" cy="613317"/>
          </a:xfrm>
          <a:prstGeom prst="roundRect">
            <a:avLst/>
          </a:prstGeom>
          <a:solidFill>
            <a:srgbClr val="9FE95A"/>
          </a:solidFill>
          <a:ln>
            <a:solidFill>
              <a:srgbClr val="9FE95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Mecanismo</a:t>
            </a:r>
          </a:p>
        </p:txBody>
      </p:sp>
      <p:sp>
        <p:nvSpPr>
          <p:cNvPr id="35" name="Rectángulo redondeado 34">
            <a:extLst>
              <a:ext uri="{FF2B5EF4-FFF2-40B4-BE49-F238E27FC236}">
                <a16:creationId xmlns:a16="http://schemas.microsoft.com/office/drawing/2014/main" id="{16775A17-510E-82F1-EF41-6535F1FC36BC}"/>
              </a:ext>
            </a:extLst>
          </p:cNvPr>
          <p:cNvSpPr/>
          <p:nvPr/>
        </p:nvSpPr>
        <p:spPr>
          <a:xfrm>
            <a:off x="10641474" y="1654680"/>
            <a:ext cx="885198" cy="613317"/>
          </a:xfrm>
          <a:prstGeom prst="roundRect">
            <a:avLst/>
          </a:prstGeom>
          <a:solidFill>
            <a:srgbClr val="D5E117"/>
          </a:solidFill>
          <a:ln>
            <a:solidFill>
              <a:srgbClr val="D5E11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Meta</a:t>
            </a:r>
          </a:p>
        </p:txBody>
      </p:sp>
    </p:spTree>
    <p:extLst>
      <p:ext uri="{BB962C8B-B14F-4D97-AF65-F5344CB8AC3E}">
        <p14:creationId xmlns:p14="http://schemas.microsoft.com/office/powerpoint/2010/main" val="18598577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6DF533AC-10BC-B245-8B0A-CC0798D4E0CF}"/>
              </a:ext>
            </a:extLst>
          </p:cNvPr>
          <p:cNvSpPr/>
          <p:nvPr/>
        </p:nvSpPr>
        <p:spPr>
          <a:xfrm>
            <a:off x="8067988" y="-84083"/>
            <a:ext cx="4124012" cy="6639444"/>
          </a:xfrm>
          <a:prstGeom prst="rect">
            <a:avLst/>
          </a:prstGeom>
          <a:solidFill>
            <a:srgbClr val="0B9C97"/>
          </a:solidFill>
          <a:ln>
            <a:solidFill>
              <a:srgbClr val="0B9C9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20D3E86-0C7F-C64A-B79B-26FEED685E40}"/>
              </a:ext>
            </a:extLst>
          </p:cNvPr>
          <p:cNvSpPr txBox="1"/>
          <p:nvPr/>
        </p:nvSpPr>
        <p:spPr>
          <a:xfrm>
            <a:off x="8241538" y="2551837"/>
            <a:ext cx="377691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>
              <a:defRPr sz="28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ctr"/>
            <a:r>
              <a:rPr lang="es-MX" sz="3000" dirty="0">
                <a:solidFill>
                  <a:schemeClr val="bg1"/>
                </a:solidFill>
              </a:rPr>
              <a:t>FONDO PARA LA VIDA Y LA BIODIVERSIDAD</a:t>
            </a:r>
            <a:endParaRPr lang="es-CO" sz="3000" dirty="0">
              <a:solidFill>
                <a:schemeClr val="bg1"/>
              </a:solidFill>
            </a:endParaRP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1CE4CF39-E882-4424-88B9-353489BDB196}"/>
              </a:ext>
            </a:extLst>
          </p:cNvPr>
          <p:cNvSpPr txBox="1"/>
          <p:nvPr/>
        </p:nvSpPr>
        <p:spPr>
          <a:xfrm>
            <a:off x="675356" y="1036245"/>
            <a:ext cx="7479407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s-CO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Líneas estratégicas</a:t>
            </a: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CO" sz="2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</a:t>
            </a:r>
            <a:r>
              <a:rPr kumimoji="0" lang="es-CO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Ordenamiento Ambiental Participativo</a:t>
            </a: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CO" sz="2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2. Restauración</a:t>
            </a: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s-CO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</a:t>
            </a:r>
            <a:r>
              <a:rPr lang="es-CO" sz="2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 Incentivos económicos (PSA, IFA)</a:t>
            </a: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s-CO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4. Desarrollo de la economía forestal y de la biodiversidad</a:t>
            </a: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CO" sz="2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5. Escuela selva para la vida</a:t>
            </a: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CO" sz="2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6. Gestión incendios forestales con comunidades</a:t>
            </a: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CO" sz="2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7. Reserva forestal Ley 2 y concesiones forestales</a:t>
            </a: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CO" sz="2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8. Monitoreo y seguimiento</a:t>
            </a: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CO" sz="2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9. Internalización Amazonia </a:t>
            </a: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CO" sz="2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10. Investigación criminal y fuerza pública</a:t>
            </a:r>
            <a:endParaRPr kumimoji="0" lang="es-CO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20" name="Grupo 19">
            <a:extLst>
              <a:ext uri="{FF2B5EF4-FFF2-40B4-BE49-F238E27FC236}">
                <a16:creationId xmlns:a16="http://schemas.microsoft.com/office/drawing/2014/main" id="{31F94A1B-FE8B-4887-903C-129BAF8B5D80}"/>
              </a:ext>
            </a:extLst>
          </p:cNvPr>
          <p:cNvGrpSpPr/>
          <p:nvPr/>
        </p:nvGrpSpPr>
        <p:grpSpPr>
          <a:xfrm>
            <a:off x="1538890" y="5031764"/>
            <a:ext cx="1250134" cy="1119952"/>
            <a:chOff x="9043220" y="717982"/>
            <a:chExt cx="1250134" cy="1119952"/>
          </a:xfrm>
        </p:grpSpPr>
        <p:sp>
          <p:nvSpPr>
            <p:cNvPr id="21" name="Elipse 20">
              <a:extLst>
                <a:ext uri="{FF2B5EF4-FFF2-40B4-BE49-F238E27FC236}">
                  <a16:creationId xmlns:a16="http://schemas.microsoft.com/office/drawing/2014/main" id="{1CC204C9-24FA-45B3-8048-DBF64E40D4CC}"/>
                </a:ext>
              </a:extLst>
            </p:cNvPr>
            <p:cNvSpPr/>
            <p:nvPr/>
          </p:nvSpPr>
          <p:spPr>
            <a:xfrm>
              <a:off x="9043220" y="720084"/>
              <a:ext cx="1250134" cy="1117850"/>
            </a:xfrm>
            <a:prstGeom prst="ellipse">
              <a:avLst/>
            </a:prstGeom>
            <a:solidFill>
              <a:srgbClr val="9BE264"/>
            </a:solidFill>
            <a:ln>
              <a:solidFill>
                <a:srgbClr val="9BE2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pic>
          <p:nvPicPr>
            <p:cNvPr id="22" name="Gráfico 21" descr="World contorno">
              <a:extLst>
                <a:ext uri="{FF2B5EF4-FFF2-40B4-BE49-F238E27FC236}">
                  <a16:creationId xmlns:a16="http://schemas.microsoft.com/office/drawing/2014/main" id="{E2470475-3F8A-4CC3-A4E5-32CA627EA8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043220" y="717982"/>
              <a:ext cx="1233714" cy="1117850"/>
            </a:xfrm>
            <a:prstGeom prst="rect">
              <a:avLst/>
            </a:prstGeom>
          </p:spPr>
        </p:pic>
        <p:pic>
          <p:nvPicPr>
            <p:cNvPr id="24" name="Gráfico 23" descr="Dollar con relleno sólido">
              <a:extLst>
                <a:ext uri="{FF2B5EF4-FFF2-40B4-BE49-F238E27FC236}">
                  <a16:creationId xmlns:a16="http://schemas.microsoft.com/office/drawing/2014/main" id="{7C3BAC60-F67F-437D-8A1F-3890F56245C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9287886" y="939594"/>
              <a:ext cx="760802" cy="689351"/>
            </a:xfrm>
            <a:prstGeom prst="rect">
              <a:avLst/>
            </a:prstGeom>
          </p:spPr>
        </p:pic>
      </p:grpSp>
      <p:sp>
        <p:nvSpPr>
          <p:cNvPr id="25" name="CuadroTexto 24">
            <a:extLst>
              <a:ext uri="{FF2B5EF4-FFF2-40B4-BE49-F238E27FC236}">
                <a16:creationId xmlns:a16="http://schemas.microsoft.com/office/drawing/2014/main" id="{7E740EBB-19E7-4059-B2BF-CF071809F181}"/>
              </a:ext>
            </a:extLst>
          </p:cNvPr>
          <p:cNvSpPr txBox="1"/>
          <p:nvPr/>
        </p:nvSpPr>
        <p:spPr>
          <a:xfrm>
            <a:off x="2920404" y="5031764"/>
            <a:ext cx="5618788" cy="16584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just">
              <a:lnSpc>
                <a:spcPct val="107000"/>
              </a:lnSpc>
              <a:buFont typeface="Wingdings" panose="05000000000000000000" pitchFamily="2" charset="2"/>
              <a:buChar char=""/>
            </a:pPr>
            <a:r>
              <a:rPr lang="es-ES" sz="16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80%   del Impuesto al Carbón</a:t>
            </a:r>
          </a:p>
          <a:p>
            <a:pPr marL="342900" lvl="0" indent="-342900" algn="just">
              <a:lnSpc>
                <a:spcPct val="107000"/>
              </a:lnSpc>
              <a:buFont typeface="Wingdings" panose="05000000000000000000" pitchFamily="2" charset="2"/>
              <a:buChar char=""/>
            </a:pPr>
            <a:endParaRPr lang="es-ES" sz="16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s-C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Programa Amazonia</a:t>
            </a: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s-C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Ejecución 2023 más de </a:t>
            </a:r>
            <a:r>
              <a:rPr kumimoji="0" lang="es-CO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USD $ 70.000.000</a:t>
            </a: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s-C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Proyección 2024 más de </a:t>
            </a:r>
            <a:r>
              <a:rPr kumimoji="0" lang="es-CO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USD $ 47.000.000</a:t>
            </a:r>
            <a:r>
              <a:rPr kumimoji="0" lang="es-C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</a:t>
            </a:r>
          </a:p>
          <a:p>
            <a:pPr marL="342900" lvl="0" indent="-342900" algn="just">
              <a:lnSpc>
                <a:spcPct val="107000"/>
              </a:lnSpc>
              <a:buFont typeface="Wingdings" panose="05000000000000000000" pitchFamily="2" charset="2"/>
              <a:buChar char=""/>
            </a:pPr>
            <a:endParaRPr lang="es-CO" sz="16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43696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6DF533AC-10BC-B245-8B0A-CC0798D4E0CF}"/>
              </a:ext>
            </a:extLst>
          </p:cNvPr>
          <p:cNvSpPr/>
          <p:nvPr/>
        </p:nvSpPr>
        <p:spPr>
          <a:xfrm>
            <a:off x="8067988" y="-84083"/>
            <a:ext cx="4124012" cy="6639444"/>
          </a:xfrm>
          <a:prstGeom prst="rect">
            <a:avLst/>
          </a:prstGeom>
          <a:solidFill>
            <a:srgbClr val="0B9C97"/>
          </a:solidFill>
          <a:ln>
            <a:solidFill>
              <a:srgbClr val="0B9C9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20D3E86-0C7F-C64A-B79B-26FEED685E40}"/>
              </a:ext>
            </a:extLst>
          </p:cNvPr>
          <p:cNvSpPr txBox="1"/>
          <p:nvPr/>
        </p:nvSpPr>
        <p:spPr>
          <a:xfrm>
            <a:off x="8241538" y="2551837"/>
            <a:ext cx="377691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>
              <a:defRPr sz="28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ctr"/>
            <a:r>
              <a:rPr lang="es-MX" sz="3000" dirty="0">
                <a:solidFill>
                  <a:schemeClr val="bg1"/>
                </a:solidFill>
              </a:rPr>
              <a:t>REGALIAS</a:t>
            </a:r>
          </a:p>
          <a:p>
            <a:pPr algn="ctr"/>
            <a:r>
              <a:rPr lang="es-MX" sz="3000" dirty="0">
                <a:solidFill>
                  <a:schemeClr val="bg1"/>
                </a:solidFill>
              </a:rPr>
              <a:t>2024</a:t>
            </a:r>
            <a:endParaRPr lang="es-CO" sz="3000" dirty="0">
              <a:solidFill>
                <a:schemeClr val="bg1"/>
              </a:solidFill>
            </a:endParaRPr>
          </a:p>
        </p:txBody>
      </p:sp>
      <p:pic>
        <p:nvPicPr>
          <p:cNvPr id="3" name="Imagen 2" descr="Interfaz de usuario gráfica, Aplicación&#10;&#10;Descripción generada automáticamente">
            <a:extLst>
              <a:ext uri="{FF2B5EF4-FFF2-40B4-BE49-F238E27FC236}">
                <a16:creationId xmlns:a16="http://schemas.microsoft.com/office/drawing/2014/main" id="{A188939B-E154-DB90-8025-B1DD52EDE6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012" y="1710125"/>
            <a:ext cx="7800975" cy="3714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3092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ángulo 26">
            <a:extLst>
              <a:ext uri="{FF2B5EF4-FFF2-40B4-BE49-F238E27FC236}">
                <a16:creationId xmlns:a16="http://schemas.microsoft.com/office/drawing/2014/main" id="{24C85F86-169D-83B9-66FE-0136CE0CB43B}"/>
              </a:ext>
            </a:extLst>
          </p:cNvPr>
          <p:cNvSpPr/>
          <p:nvPr/>
        </p:nvSpPr>
        <p:spPr>
          <a:xfrm>
            <a:off x="9955151" y="13748"/>
            <a:ext cx="2090056" cy="10156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B2EEB7CC-8BAA-57AE-092D-5C44B2719B46}"/>
              </a:ext>
            </a:extLst>
          </p:cNvPr>
          <p:cNvSpPr/>
          <p:nvPr/>
        </p:nvSpPr>
        <p:spPr>
          <a:xfrm>
            <a:off x="54695" y="218554"/>
            <a:ext cx="2090056" cy="10156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0" name="Redondear rectángulo de esquina del mismo lado 19">
            <a:extLst>
              <a:ext uri="{FF2B5EF4-FFF2-40B4-BE49-F238E27FC236}">
                <a16:creationId xmlns:a16="http://schemas.microsoft.com/office/drawing/2014/main" id="{658B5CA9-EAB9-56D2-9274-C83879E3E5AB}"/>
              </a:ext>
            </a:extLst>
          </p:cNvPr>
          <p:cNvSpPr/>
          <p:nvPr/>
        </p:nvSpPr>
        <p:spPr>
          <a:xfrm>
            <a:off x="253153" y="2295332"/>
            <a:ext cx="3716692" cy="2939291"/>
          </a:xfrm>
          <a:prstGeom prst="round2Same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1" name="Redondear rectángulo de esquina del mismo lado 20">
            <a:extLst>
              <a:ext uri="{FF2B5EF4-FFF2-40B4-BE49-F238E27FC236}">
                <a16:creationId xmlns:a16="http://schemas.microsoft.com/office/drawing/2014/main" id="{A3BD38CE-CFEF-6171-4244-333097FD0C00}"/>
              </a:ext>
            </a:extLst>
          </p:cNvPr>
          <p:cNvSpPr/>
          <p:nvPr/>
        </p:nvSpPr>
        <p:spPr>
          <a:xfrm>
            <a:off x="4238680" y="2276567"/>
            <a:ext cx="3716692" cy="2939291"/>
          </a:xfrm>
          <a:prstGeom prst="round2Same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22" name="Redondear rectángulo de esquina del mismo lado 21">
            <a:extLst>
              <a:ext uri="{FF2B5EF4-FFF2-40B4-BE49-F238E27FC236}">
                <a16:creationId xmlns:a16="http://schemas.microsoft.com/office/drawing/2014/main" id="{ABAE124E-6AEF-9CD3-7639-2B78F9B17AB2}"/>
              </a:ext>
            </a:extLst>
          </p:cNvPr>
          <p:cNvSpPr/>
          <p:nvPr/>
        </p:nvSpPr>
        <p:spPr>
          <a:xfrm>
            <a:off x="8200521" y="2256411"/>
            <a:ext cx="3716692" cy="2939291"/>
          </a:xfrm>
          <a:prstGeom prst="round2Same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E3B76DD8-61AF-24E0-86DB-34EA7CEB771D}"/>
              </a:ext>
            </a:extLst>
          </p:cNvPr>
          <p:cNvSpPr txBox="1"/>
          <p:nvPr/>
        </p:nvSpPr>
        <p:spPr>
          <a:xfrm>
            <a:off x="4820654" y="6639446"/>
            <a:ext cx="255069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sz="1100" b="1">
                <a:solidFill>
                  <a:schemeClr val="bg1"/>
                </a:solidFill>
                <a:latin typeface="Verdana" panose="020B0604030504040204" pitchFamily="34" charset="0"/>
              </a:rPr>
              <a:t>www.negocios_verdes.gov.co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67EA667E-700D-DE71-BBDD-1923F477A177}"/>
              </a:ext>
            </a:extLst>
          </p:cNvPr>
          <p:cNvSpPr/>
          <p:nvPr/>
        </p:nvSpPr>
        <p:spPr>
          <a:xfrm>
            <a:off x="0" y="5266518"/>
            <a:ext cx="12193955" cy="1372928"/>
          </a:xfrm>
          <a:prstGeom prst="rect">
            <a:avLst/>
          </a:prstGeom>
          <a:solidFill>
            <a:srgbClr val="0B9C97"/>
          </a:solidFill>
          <a:ln>
            <a:solidFill>
              <a:srgbClr val="0B9C9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E977ECE9-C0AD-4D92-6C44-44D128DD2A6B}"/>
              </a:ext>
            </a:extLst>
          </p:cNvPr>
          <p:cNvSpPr txBox="1"/>
          <p:nvPr/>
        </p:nvSpPr>
        <p:spPr>
          <a:xfrm>
            <a:off x="2194043" y="5629816"/>
            <a:ext cx="78693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>
              <a:defRPr sz="28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ctr"/>
            <a:r>
              <a:rPr lang="es-MX" sz="3600" b="0" dirty="0">
                <a:solidFill>
                  <a:schemeClr val="bg1"/>
                </a:solidFill>
              </a:rPr>
              <a:t>GESTIÓN </a:t>
            </a:r>
            <a:r>
              <a:rPr lang="es-MX" sz="3600" dirty="0">
                <a:solidFill>
                  <a:schemeClr val="bg1"/>
                </a:solidFill>
              </a:rPr>
              <a:t>OPERATIVA</a:t>
            </a:r>
            <a:endParaRPr lang="es-CO" sz="3600" dirty="0">
              <a:solidFill>
                <a:schemeClr val="bg1"/>
              </a:solidFill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B3DF9DCD-7503-4887-1202-46C780616FF3}"/>
              </a:ext>
            </a:extLst>
          </p:cNvPr>
          <p:cNvSpPr txBox="1"/>
          <p:nvPr/>
        </p:nvSpPr>
        <p:spPr>
          <a:xfrm>
            <a:off x="593170" y="316999"/>
            <a:ext cx="3087851" cy="6588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</a:pPr>
            <a:r>
              <a:rPr lang="es-MX" b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BASE DE DATOS DE NEGOCIOS VERDES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5AC8CB86-95C7-EA7B-5A4E-7830C8F9D2E2}"/>
              </a:ext>
            </a:extLst>
          </p:cNvPr>
          <p:cNvSpPr txBox="1"/>
          <p:nvPr/>
        </p:nvSpPr>
        <p:spPr>
          <a:xfrm>
            <a:off x="4399547" y="316999"/>
            <a:ext cx="33929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800" b="1" dirty="0"/>
              <a:t>PLATAFORMA DE CAPTURA DE INFORMACIÓN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10F25D15-4650-5FFD-4B80-921C30825B5F}"/>
              </a:ext>
            </a:extLst>
          </p:cNvPr>
          <p:cNvSpPr txBox="1"/>
          <p:nvPr/>
        </p:nvSpPr>
        <p:spPr>
          <a:xfrm>
            <a:off x="274787" y="3216772"/>
            <a:ext cx="359351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MX" sz="1600" dirty="0"/>
              <a:t>Actualización, estandarización y depuración de la BDD.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es-MX" sz="1600" dirty="0"/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MX" sz="1600" dirty="0"/>
              <a:t>Actualización y generación de nuevos instrumentos</a:t>
            </a:r>
            <a:r>
              <a:rPr lang="es-MX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endParaRPr lang="es-MX" sz="1600" b="1" dirty="0"/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id="{37BE80C6-DBE7-9571-93E1-42B47E177830}"/>
              </a:ext>
            </a:extLst>
          </p:cNvPr>
          <p:cNvSpPr/>
          <p:nvPr/>
        </p:nvSpPr>
        <p:spPr>
          <a:xfrm>
            <a:off x="1212922" y="1007729"/>
            <a:ext cx="1848348" cy="1848608"/>
          </a:xfrm>
          <a:prstGeom prst="ellipse">
            <a:avLst/>
          </a:prstGeom>
          <a:solidFill>
            <a:srgbClr val="9FE95A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id="{7927277F-DBAD-4DB8-6F7A-4F55ADFCE7CE}"/>
              </a:ext>
            </a:extLst>
          </p:cNvPr>
          <p:cNvSpPr/>
          <p:nvPr/>
        </p:nvSpPr>
        <p:spPr>
          <a:xfrm>
            <a:off x="5223969" y="1007729"/>
            <a:ext cx="1848348" cy="1848608"/>
          </a:xfrm>
          <a:prstGeom prst="ellipse">
            <a:avLst/>
          </a:prstGeom>
          <a:solidFill>
            <a:srgbClr val="D5E117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B2B60680-E6CA-3177-81E4-2C5806E19A99}"/>
              </a:ext>
            </a:extLst>
          </p:cNvPr>
          <p:cNvSpPr txBox="1"/>
          <p:nvPr/>
        </p:nvSpPr>
        <p:spPr>
          <a:xfrm>
            <a:off x="8262111" y="315886"/>
            <a:ext cx="339264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800" b="1" dirty="0"/>
              <a:t>TABLERO DE INDICADORES - SEGUIMIENTO</a:t>
            </a:r>
          </a:p>
        </p:txBody>
      </p:sp>
      <p:sp>
        <p:nvSpPr>
          <p:cNvPr id="23" name="Elipse 22">
            <a:extLst>
              <a:ext uri="{FF2B5EF4-FFF2-40B4-BE49-F238E27FC236}">
                <a16:creationId xmlns:a16="http://schemas.microsoft.com/office/drawing/2014/main" id="{593F8B83-CA63-0881-2769-1A57D0C7F5AA}"/>
              </a:ext>
            </a:extLst>
          </p:cNvPr>
          <p:cNvSpPr/>
          <p:nvPr/>
        </p:nvSpPr>
        <p:spPr>
          <a:xfrm>
            <a:off x="9221777" y="1004866"/>
            <a:ext cx="1848348" cy="1848608"/>
          </a:xfrm>
          <a:prstGeom prst="ellipse">
            <a:avLst/>
          </a:prstGeom>
          <a:solidFill>
            <a:srgbClr val="9FE95A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C38159DC-A5A7-DD4F-2E91-01F7DC993357}"/>
              </a:ext>
            </a:extLst>
          </p:cNvPr>
          <p:cNvSpPr txBox="1"/>
          <p:nvPr/>
        </p:nvSpPr>
        <p:spPr>
          <a:xfrm>
            <a:off x="4299243" y="3339882"/>
            <a:ext cx="359351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MX" sz="1600" dirty="0"/>
              <a:t>Actualización a herramienta 2023 y herramienta de inscripción e ingreso a otras tipologías de N.V  (Operación).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009FCF30-358F-1AC6-A606-F8DB0831CBBE}"/>
              </a:ext>
            </a:extLst>
          </p:cNvPr>
          <p:cNvSpPr txBox="1"/>
          <p:nvPr/>
        </p:nvSpPr>
        <p:spPr>
          <a:xfrm>
            <a:off x="8262111" y="3216772"/>
            <a:ext cx="359351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MX" sz="1600" dirty="0"/>
              <a:t>Actualización de la herramienta y sincronía con la plataforma de captura.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es-MX" sz="1600" dirty="0"/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MX" sz="1600" dirty="0"/>
              <a:t>Llevarlo a etapa de operación.</a:t>
            </a:r>
            <a:endParaRPr lang="es-MX" sz="1600" b="1" dirty="0"/>
          </a:p>
        </p:txBody>
      </p:sp>
      <p:pic>
        <p:nvPicPr>
          <p:cNvPr id="29" name="Gráfico 28" descr="Table contorno">
            <a:extLst>
              <a:ext uri="{FF2B5EF4-FFF2-40B4-BE49-F238E27FC236}">
                <a16:creationId xmlns:a16="http://schemas.microsoft.com/office/drawing/2014/main" id="{13D07F16-0654-5AF8-FCE3-DF9A507BFB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97852" y="1326421"/>
            <a:ext cx="1227294" cy="1227294"/>
          </a:xfrm>
          <a:prstGeom prst="rect">
            <a:avLst/>
          </a:prstGeom>
        </p:spPr>
      </p:pic>
      <p:pic>
        <p:nvPicPr>
          <p:cNvPr id="33" name="Gráfico 32" descr="Newspaper contorno">
            <a:extLst>
              <a:ext uri="{FF2B5EF4-FFF2-40B4-BE49-F238E27FC236}">
                <a16:creationId xmlns:a16="http://schemas.microsoft.com/office/drawing/2014/main" id="{56E2D7D9-1D5E-641F-9A9E-B7D411198B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55042" y="1398712"/>
            <a:ext cx="1155003" cy="1155003"/>
          </a:xfrm>
          <a:prstGeom prst="rect">
            <a:avLst/>
          </a:prstGeom>
        </p:spPr>
      </p:pic>
      <p:pic>
        <p:nvPicPr>
          <p:cNvPr id="36" name="Gráfico 35" descr="Gauge con relleno sólido">
            <a:extLst>
              <a:ext uri="{FF2B5EF4-FFF2-40B4-BE49-F238E27FC236}">
                <a16:creationId xmlns:a16="http://schemas.microsoft.com/office/drawing/2014/main" id="{3C41F502-A925-A521-D8CA-750F859C009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568449" y="1234217"/>
            <a:ext cx="1155003" cy="1155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1991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E3B76DD8-61AF-24E0-86DB-34EA7CEB771D}"/>
              </a:ext>
            </a:extLst>
          </p:cNvPr>
          <p:cNvSpPr txBox="1"/>
          <p:nvPr/>
        </p:nvSpPr>
        <p:spPr>
          <a:xfrm>
            <a:off x="4820654" y="6639446"/>
            <a:ext cx="255069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sz="1100" b="1">
                <a:solidFill>
                  <a:schemeClr val="bg1"/>
                </a:solidFill>
                <a:latin typeface="Verdana" panose="020B0604030504040204" pitchFamily="34" charset="0"/>
              </a:rPr>
              <a:t>www.negocios_verdes.gov.co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ECA71CAD-BFB7-FFBF-EC55-618D38AC554A}"/>
              </a:ext>
            </a:extLst>
          </p:cNvPr>
          <p:cNvSpPr/>
          <p:nvPr/>
        </p:nvSpPr>
        <p:spPr>
          <a:xfrm>
            <a:off x="-1956" y="0"/>
            <a:ext cx="12193955" cy="1392264"/>
          </a:xfrm>
          <a:prstGeom prst="rect">
            <a:avLst/>
          </a:prstGeom>
          <a:solidFill>
            <a:srgbClr val="0B9C97"/>
          </a:solidFill>
          <a:ln>
            <a:solidFill>
              <a:srgbClr val="0B9C9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79853D9-F2CD-EEE9-B182-3264ADBB49C6}"/>
              </a:ext>
            </a:extLst>
          </p:cNvPr>
          <p:cNvSpPr txBox="1"/>
          <p:nvPr/>
        </p:nvSpPr>
        <p:spPr>
          <a:xfrm>
            <a:off x="183931" y="121643"/>
            <a:ext cx="120238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>
              <a:defRPr sz="28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ctr"/>
            <a:r>
              <a:rPr lang="es-ES" sz="3600" dirty="0">
                <a:solidFill>
                  <a:schemeClr val="bg1"/>
                </a:solidFill>
              </a:rPr>
              <a:t>Incentivos a la conservación orientados a la productividad e inclusión social</a:t>
            </a:r>
            <a:endParaRPr lang="es-CO" sz="3600" dirty="0">
              <a:solidFill>
                <a:schemeClr val="bg1"/>
              </a:solidFill>
            </a:endParaRPr>
          </a:p>
        </p:txBody>
      </p:sp>
      <p:sp>
        <p:nvSpPr>
          <p:cNvPr id="15" name="Redondear rectángulo de esquina del mismo lado 11">
            <a:extLst>
              <a:ext uri="{FF2B5EF4-FFF2-40B4-BE49-F238E27FC236}">
                <a16:creationId xmlns:a16="http://schemas.microsoft.com/office/drawing/2014/main" id="{52021FED-4B94-4A3E-A720-404621E97D61}"/>
              </a:ext>
            </a:extLst>
          </p:cNvPr>
          <p:cNvSpPr/>
          <p:nvPr/>
        </p:nvSpPr>
        <p:spPr>
          <a:xfrm>
            <a:off x="6180082" y="2103120"/>
            <a:ext cx="5917320" cy="4449376"/>
          </a:xfrm>
          <a:prstGeom prst="round2Same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6" name="Redondear rectángulo de esquina del mismo lado 10">
            <a:extLst>
              <a:ext uri="{FF2B5EF4-FFF2-40B4-BE49-F238E27FC236}">
                <a16:creationId xmlns:a16="http://schemas.microsoft.com/office/drawing/2014/main" id="{BC27BAB8-80D4-414F-800A-BECE8FE97E40}"/>
              </a:ext>
            </a:extLst>
          </p:cNvPr>
          <p:cNvSpPr/>
          <p:nvPr/>
        </p:nvSpPr>
        <p:spPr>
          <a:xfrm>
            <a:off x="63066" y="2084416"/>
            <a:ext cx="5948852" cy="4381129"/>
          </a:xfrm>
          <a:prstGeom prst="round2Same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B61E1BEB-1B20-4C10-BD33-E24760E740A2}"/>
              </a:ext>
            </a:extLst>
          </p:cNvPr>
          <p:cNvSpPr txBox="1"/>
          <p:nvPr/>
        </p:nvSpPr>
        <p:spPr>
          <a:xfrm>
            <a:off x="4820654" y="6639446"/>
            <a:ext cx="255069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sz="1100" b="1">
                <a:solidFill>
                  <a:schemeClr val="bg1"/>
                </a:solidFill>
                <a:latin typeface="Verdana" panose="020B0604030504040204" pitchFamily="34" charset="0"/>
              </a:rPr>
              <a:t>www.negocios_verdes.gov.co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66455314-102E-4F5A-902B-273CA98A6C8A}"/>
              </a:ext>
            </a:extLst>
          </p:cNvPr>
          <p:cNvSpPr txBox="1"/>
          <p:nvPr/>
        </p:nvSpPr>
        <p:spPr>
          <a:xfrm>
            <a:off x="806165" y="1408923"/>
            <a:ext cx="4913643" cy="6588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</a:pPr>
            <a:r>
              <a:rPr lang="es-ES" b="1" kern="1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PSA como apuesta a la restauración y la preservación</a:t>
            </a:r>
            <a:endParaRPr lang="es-MX" b="1" kern="100" dirty="0"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72F82799-319B-4DA2-839B-61D027E3FF24}"/>
              </a:ext>
            </a:extLst>
          </p:cNvPr>
          <p:cNvSpPr txBox="1"/>
          <p:nvPr/>
        </p:nvSpPr>
        <p:spPr>
          <a:xfrm>
            <a:off x="183931" y="2278364"/>
            <a:ext cx="5535878" cy="4228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just">
              <a:lnSpc>
                <a:spcPct val="107000"/>
              </a:lnSpc>
              <a:buFont typeface="Wingdings" panose="05000000000000000000" pitchFamily="2" charset="2"/>
              <a:buChar char=""/>
            </a:pPr>
            <a:r>
              <a:rPr lang="es-MX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Incentivo a la conservación - pago por el desarrollo de acciones de preservación y restauración en los ecosistemas estratégicos.</a:t>
            </a:r>
            <a:endParaRPr lang="es-C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Wingdings" panose="05000000000000000000" pitchFamily="2" charset="2"/>
              <a:buChar char=""/>
            </a:pPr>
            <a:r>
              <a:rPr lang="es-MX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Elementos del PSA: 1. interesados; 2. Beneficiarios; 3. El acuerdo voluntario y  4. El valor del incentivo (Costo OP).</a:t>
            </a:r>
            <a:endParaRPr lang="es-C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Wingdings" panose="05000000000000000000" pitchFamily="2" charset="2"/>
              <a:buChar char=""/>
            </a:pPr>
            <a:r>
              <a:rPr lang="es-MX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 modalidades: PSA de regulación y calidad hídrica, PSA para la conservación de la biodiversidad, PSA de reducción y captura de dióxido de carbono y PSA culturales, espirituales y de recreación.</a:t>
            </a:r>
            <a:endParaRPr lang="es-C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Wingdings" panose="05000000000000000000" pitchFamily="2" charset="2"/>
              <a:buChar char=""/>
            </a:pPr>
            <a:r>
              <a:rPr lang="es-MX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Para el </a:t>
            </a:r>
            <a:r>
              <a:rPr lang="es-MX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cuatrenio</a:t>
            </a:r>
            <a:r>
              <a:rPr lang="es-MX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se espera lograr 300.000 Ha en proyectos de Pagos por servicios ambientales.</a:t>
            </a:r>
            <a:endParaRPr lang="es-C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"/>
            </a:pPr>
            <a:r>
              <a:rPr lang="es-MX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Limitante del instrumento: </a:t>
            </a:r>
            <a:r>
              <a:rPr lang="es-MX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 aplica para las acciones abordadas en sistemas productivos</a:t>
            </a:r>
            <a:endParaRPr lang="es-C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0593BDCC-66D4-460C-8699-03592A3A134B}"/>
              </a:ext>
            </a:extLst>
          </p:cNvPr>
          <p:cNvSpPr txBox="1"/>
          <p:nvPr/>
        </p:nvSpPr>
        <p:spPr>
          <a:xfrm>
            <a:off x="6723964" y="1408922"/>
            <a:ext cx="4913643" cy="6588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</a:pPr>
            <a:r>
              <a:rPr lang="es-ES" b="1" kern="1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PSA en sistemas productivos que procuran la sostenibilidad</a:t>
            </a:r>
            <a:endParaRPr lang="es-MX" b="1" kern="100" dirty="0"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6E641BC5-527B-4C9B-8E97-26DCA74D4BFF}"/>
              </a:ext>
            </a:extLst>
          </p:cNvPr>
          <p:cNvSpPr txBox="1"/>
          <p:nvPr/>
        </p:nvSpPr>
        <p:spPr>
          <a:xfrm>
            <a:off x="6180084" y="2212921"/>
            <a:ext cx="5856885" cy="45246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just">
              <a:lnSpc>
                <a:spcPct val="107000"/>
              </a:lnSpc>
              <a:buFont typeface="Wingdings" panose="05000000000000000000" pitchFamily="2" charset="2"/>
              <a:buChar char=""/>
            </a:pPr>
            <a:r>
              <a:rPr lang="es-MX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Incentivo a la restauración - sistemas productivos sostenibles - Lograr reconversiones productivas</a:t>
            </a:r>
          </a:p>
          <a:p>
            <a:pPr marL="342900" lvl="0" indent="-342900" algn="just">
              <a:lnSpc>
                <a:spcPct val="107000"/>
              </a:lnSpc>
              <a:buFont typeface="Wingdings" panose="05000000000000000000" pitchFamily="2" charset="2"/>
              <a:buChar char=""/>
            </a:pPr>
            <a:r>
              <a:rPr lang="es-MX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Afinidad con actividades productivas de bajo impacto (Resolución 1294 de 2021)</a:t>
            </a:r>
            <a:endParaRPr lang="es-C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Wingdings" panose="05000000000000000000" pitchFamily="2" charset="2"/>
              <a:buChar char=""/>
            </a:pPr>
            <a:r>
              <a:rPr lang="es-MX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Metodología para valorar los que se considera un sistema productivo basado en criterios sociales y ambientales. </a:t>
            </a:r>
            <a:r>
              <a:rPr lang="es-C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s-MX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ínimo</a:t>
            </a:r>
            <a:r>
              <a:rPr lang="es-MX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 51% bajo el cual se reconoce este valor como mínimo del incentivo y un máximo del 100%.</a:t>
            </a:r>
            <a:endParaRPr lang="es-C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Wingdings" panose="05000000000000000000" pitchFamily="2" charset="2"/>
              <a:buChar char=""/>
            </a:pPr>
            <a:r>
              <a:rPr lang="es-MX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Potencial de áreas que podrían ser beneficiarias  en 9.030.198 Ha, se considera un promedio a reconocer de $1.118.456,52 /</a:t>
            </a:r>
            <a:r>
              <a:rPr lang="es-MX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Ha.año</a:t>
            </a:r>
            <a:endParaRPr lang="es-C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"/>
            </a:pPr>
            <a:r>
              <a:rPr lang="es-MX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Potencial total de 4.6 billones de pesos totales en inversión. (Referente a recursos públicos y cooperación internacional). </a:t>
            </a:r>
            <a:endParaRPr lang="es-C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43880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E3B76DD8-61AF-24E0-86DB-34EA7CEB771D}"/>
              </a:ext>
            </a:extLst>
          </p:cNvPr>
          <p:cNvSpPr txBox="1"/>
          <p:nvPr/>
        </p:nvSpPr>
        <p:spPr>
          <a:xfrm>
            <a:off x="4820654" y="6639446"/>
            <a:ext cx="255069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sz="1100" b="1">
                <a:solidFill>
                  <a:schemeClr val="bg1"/>
                </a:solidFill>
                <a:latin typeface="Verdana" panose="020B0604030504040204" pitchFamily="34" charset="0"/>
              </a:rPr>
              <a:t>www.negocios_verdes.gov.co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ECA71CAD-BFB7-FFBF-EC55-618D38AC554A}"/>
              </a:ext>
            </a:extLst>
          </p:cNvPr>
          <p:cNvSpPr/>
          <p:nvPr/>
        </p:nvSpPr>
        <p:spPr>
          <a:xfrm>
            <a:off x="-1956" y="0"/>
            <a:ext cx="12193955" cy="1392264"/>
          </a:xfrm>
          <a:prstGeom prst="rect">
            <a:avLst/>
          </a:prstGeom>
          <a:solidFill>
            <a:srgbClr val="0B9C97"/>
          </a:solidFill>
          <a:ln>
            <a:solidFill>
              <a:srgbClr val="0B9C9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79853D9-F2CD-EEE9-B182-3264ADBB49C6}"/>
              </a:ext>
            </a:extLst>
          </p:cNvPr>
          <p:cNvSpPr txBox="1"/>
          <p:nvPr/>
        </p:nvSpPr>
        <p:spPr>
          <a:xfrm>
            <a:off x="183931" y="121643"/>
            <a:ext cx="120238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>
              <a:defRPr sz="28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ctr"/>
            <a:r>
              <a:rPr lang="es-ES" sz="3600" dirty="0">
                <a:solidFill>
                  <a:schemeClr val="bg1"/>
                </a:solidFill>
              </a:rPr>
              <a:t>Incentivos a la conservación orientados a la productividad e inclusión social</a:t>
            </a:r>
            <a:endParaRPr lang="es-CO" sz="3600" dirty="0">
              <a:solidFill>
                <a:schemeClr val="bg1"/>
              </a:solidFill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B61E1BEB-1B20-4C10-BD33-E24760E740A2}"/>
              </a:ext>
            </a:extLst>
          </p:cNvPr>
          <p:cNvSpPr txBox="1"/>
          <p:nvPr/>
        </p:nvSpPr>
        <p:spPr>
          <a:xfrm>
            <a:off x="4820654" y="6639446"/>
            <a:ext cx="255069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sz="1100" b="1">
                <a:solidFill>
                  <a:schemeClr val="bg1"/>
                </a:solidFill>
                <a:latin typeface="Verdana" panose="020B0604030504040204" pitchFamily="34" charset="0"/>
              </a:rPr>
              <a:t>www.negocios_verdes.gov.co</a:t>
            </a:r>
          </a:p>
        </p:txBody>
      </p:sp>
      <p:sp>
        <p:nvSpPr>
          <p:cNvPr id="3" name="TextBox 4">
            <a:extLst>
              <a:ext uri="{FF2B5EF4-FFF2-40B4-BE49-F238E27FC236}">
                <a16:creationId xmlns:a16="http://schemas.microsoft.com/office/drawing/2014/main" id="{9EB7EC2C-A8B5-A7A9-7CCA-467477AA1C51}"/>
              </a:ext>
            </a:extLst>
          </p:cNvPr>
          <p:cNvSpPr txBox="1"/>
          <p:nvPr/>
        </p:nvSpPr>
        <p:spPr>
          <a:xfrm>
            <a:off x="283321" y="2041124"/>
            <a:ext cx="11625355" cy="175432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 algn="just">
              <a:buFont typeface="Arial"/>
              <a:buChar char="•"/>
            </a:pPr>
            <a:r>
              <a:rPr lang="es-MX" b="1" dirty="0">
                <a:latin typeface="Verdana"/>
                <a:ea typeface="Verdana"/>
              </a:rPr>
              <a:t>Pagos por Servicios Ambientales para la Paz: </a:t>
            </a:r>
            <a:r>
              <a:rPr lang="es-MX" dirty="0">
                <a:latin typeface="Verdana"/>
                <a:ea typeface="Verdana"/>
              </a:rPr>
              <a:t>Incentivo económico, en dinero o en especie, que reconocen los interesados de los servicios ambientales a las víctimas del conflicto armado que se configuren como propietarios, poseedores u ocupantes de buena fe exenta de culpa, por las acciones de preservación y restauración en áreas y ecosistemas estratégicos, mediante la celebración de acuerdos voluntarios entre los interesados y beneficiarios de los servicios ambientales.</a:t>
            </a:r>
            <a:endParaRPr lang="es-ES" dirty="0">
              <a:latin typeface="Verdana"/>
              <a:ea typeface="Verdana"/>
              <a:cs typeface="Helvetica"/>
            </a:endParaRP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45CEB700-1187-C381-375A-6404E9DBD595}"/>
              </a:ext>
            </a:extLst>
          </p:cNvPr>
          <p:cNvSpPr txBox="1"/>
          <p:nvPr/>
        </p:nvSpPr>
        <p:spPr>
          <a:xfrm>
            <a:off x="283321" y="4050139"/>
            <a:ext cx="11481790" cy="230832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 algn="just">
              <a:buFont typeface="Arial"/>
              <a:buChar char="•"/>
            </a:pPr>
            <a:r>
              <a:rPr lang="es-MX" b="1" dirty="0">
                <a:latin typeface="Verdana"/>
                <a:ea typeface="Verdana"/>
              </a:rPr>
              <a:t>Incentivos para la conservación en áreas de dominio público: </a:t>
            </a:r>
            <a:r>
              <a:rPr lang="es-MX" dirty="0">
                <a:latin typeface="Verdana"/>
                <a:ea typeface="Verdana"/>
              </a:rPr>
              <a:t>Es el incentivo económico, en dinero o en especie, que reconocen los interesados de los servicios ambientales a las comunidades con relación de arraigo territorial y cultural en áreas de dominio público que cuenten con ecosistemas estratégicos, por las acciones de preservación y restauración, mediante la celebración de acuerdos voluntarios entre los interesados y beneficiarios de los servicios ambientales.</a:t>
            </a:r>
          </a:p>
          <a:p>
            <a:pPr marL="285750" indent="-285750" algn="just">
              <a:buFont typeface="Arial"/>
              <a:buChar char="•"/>
            </a:pPr>
            <a:endParaRPr lang="es-MX" dirty="0">
              <a:latin typeface="Verdana"/>
              <a:ea typeface="Verdana"/>
            </a:endParaRPr>
          </a:p>
          <a:p>
            <a:pPr marL="285750" indent="-285750" algn="just">
              <a:buFont typeface="Arial"/>
              <a:buChar char="•"/>
            </a:pPr>
            <a:r>
              <a:rPr lang="es-MX" dirty="0">
                <a:latin typeface="Verdana"/>
                <a:ea typeface="Verdana"/>
              </a:rPr>
              <a:t>Artículo 224 de la Ley 2294 de 2023 (PND 2023) y el Decreto 1998 de 2023 (Reglamentario)</a:t>
            </a:r>
            <a:endParaRPr lang="es-ES" dirty="0">
              <a:latin typeface="Verdana"/>
              <a:ea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36927789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23B107D4-A431-5068-7D19-A113729FDD7B}"/>
              </a:ext>
            </a:extLst>
          </p:cNvPr>
          <p:cNvSpPr txBox="1"/>
          <p:nvPr/>
        </p:nvSpPr>
        <p:spPr>
          <a:xfrm>
            <a:off x="5612566" y="3316052"/>
            <a:ext cx="1307986" cy="7386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1400" b="1" dirty="0"/>
              <a:t>Pagos por Servicios Ambientales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AECEA0E8-33BA-4D13-F298-50C6EEBFEE6E}"/>
              </a:ext>
            </a:extLst>
          </p:cNvPr>
          <p:cNvSpPr txBox="1"/>
          <p:nvPr/>
        </p:nvSpPr>
        <p:spPr>
          <a:xfrm>
            <a:off x="147075" y="985703"/>
            <a:ext cx="4281284" cy="132343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1600" dirty="0"/>
              <a:t>Fondo para la Vida y la Biodiversidad (artículo 223 de la Ley 1819 de 2016,modificado por el artículo 49 de la Ley 2277 de 2022, artículo 196 de la Ley 2294 de 2023 y Decreto 1648 del 2023)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382782C7-9149-C8DD-28EC-2F81B9AB4A91}"/>
              </a:ext>
            </a:extLst>
          </p:cNvPr>
          <p:cNvSpPr txBox="1"/>
          <p:nvPr/>
        </p:nvSpPr>
        <p:spPr>
          <a:xfrm>
            <a:off x="133190" y="2381842"/>
            <a:ext cx="4281284" cy="107721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1600" dirty="0"/>
              <a:t>1% de los ingresos corrientes anuales de los departamentos y municipios (artículo 111 de la Ley 99 de 1993, modificado por la Ley 2320 de 2023)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1075E728-2BAA-891B-312E-DD21BE97B5F8}"/>
              </a:ext>
            </a:extLst>
          </p:cNvPr>
          <p:cNvSpPr txBox="1"/>
          <p:nvPr/>
        </p:nvSpPr>
        <p:spPr>
          <a:xfrm>
            <a:off x="148059" y="4508352"/>
            <a:ext cx="4263401" cy="5847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1600" dirty="0"/>
              <a:t>Tasas retributivas y compensatorias (artículos 42, 43 y 108 de la Ley 99 de 1993)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6CB14ABD-EDFD-85F7-DB0F-0EB4C0EB2F2F}"/>
              </a:ext>
            </a:extLst>
          </p:cNvPr>
          <p:cNvSpPr txBox="1"/>
          <p:nvPr/>
        </p:nvSpPr>
        <p:spPr>
          <a:xfrm>
            <a:off x="147075" y="3689769"/>
            <a:ext cx="4281284" cy="5847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1600" dirty="0"/>
              <a:t>Obras por Impuestos (artículo 800-1 del Estatuto Tributario)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94CA51BB-7554-F361-15E4-63181B5A199E}"/>
              </a:ext>
            </a:extLst>
          </p:cNvPr>
          <p:cNvSpPr txBox="1"/>
          <p:nvPr/>
        </p:nvSpPr>
        <p:spPr>
          <a:xfrm>
            <a:off x="7698569" y="1267644"/>
            <a:ext cx="4360244" cy="5847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1600" dirty="0"/>
              <a:t>Transferencia del Sector Eléctrico (artículos 45 y 108 de la Ley 99 de 1993)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86DAD0D3-0FE9-1C80-F31B-7F496943FA64}"/>
              </a:ext>
            </a:extLst>
          </p:cNvPr>
          <p:cNvSpPr txBox="1"/>
          <p:nvPr/>
        </p:nvSpPr>
        <p:spPr>
          <a:xfrm>
            <a:off x="147075" y="5499418"/>
            <a:ext cx="4281284" cy="83099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1600" dirty="0"/>
              <a:t>Porcentaje Ambiental de los Gravámenes a la Propiedad Inmueble (artículo 44 de la Ley 99 de 1993)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BD24301D-9A5F-9BE9-8356-536B22DF8178}"/>
              </a:ext>
            </a:extLst>
          </p:cNvPr>
          <p:cNvSpPr txBox="1"/>
          <p:nvPr/>
        </p:nvSpPr>
        <p:spPr>
          <a:xfrm>
            <a:off x="7698568" y="2136807"/>
            <a:ext cx="4360244" cy="83099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1600" dirty="0"/>
              <a:t>Inversión forzosa del 1% de las actividades, obras y proyectos objeto de licencia ambiental (artículos 43 y 108 de la Ley 99 de 1993)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B4C6C62D-E54D-AF05-4950-191F0551E9F0}"/>
              </a:ext>
            </a:extLst>
          </p:cNvPr>
          <p:cNvSpPr txBox="1"/>
          <p:nvPr/>
        </p:nvSpPr>
        <p:spPr>
          <a:xfrm>
            <a:off x="7710715" y="3313841"/>
            <a:ext cx="4360244" cy="83099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1600" dirty="0"/>
              <a:t>Compensaciones del Componente Biótico (artículo 108 de la Ley 99 de 1993 y Resolución 256 de 2018)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7F8281BA-422B-1F6F-B813-68B33DCA8F5C}"/>
              </a:ext>
            </a:extLst>
          </p:cNvPr>
          <p:cNvSpPr txBox="1"/>
          <p:nvPr/>
        </p:nvSpPr>
        <p:spPr>
          <a:xfrm>
            <a:off x="7710715" y="4342465"/>
            <a:ext cx="4360244" cy="83099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1600" dirty="0"/>
              <a:t>Inversiones ambientales de las Empresas de Servicios Públicos (Decreto 1207 de 2018 y Resolución 0874 de 2018)</a:t>
            </a:r>
          </a:p>
        </p:txBody>
      </p:sp>
      <p:cxnSp>
        <p:nvCxnSpPr>
          <p:cNvPr id="29" name="Conector recto de flecha 28">
            <a:extLst>
              <a:ext uri="{FF2B5EF4-FFF2-40B4-BE49-F238E27FC236}">
                <a16:creationId xmlns:a16="http://schemas.microsoft.com/office/drawing/2014/main" id="{382998A0-2C06-E28E-5B70-2F68A47EA702}"/>
              </a:ext>
            </a:extLst>
          </p:cNvPr>
          <p:cNvCxnSpPr>
            <a:cxnSpLocks/>
            <a:stCxn id="9" idx="3"/>
          </p:cNvCxnSpPr>
          <p:nvPr/>
        </p:nvCxnSpPr>
        <p:spPr>
          <a:xfrm>
            <a:off x="4428359" y="1647423"/>
            <a:ext cx="1573048" cy="157925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ector recto de flecha 29">
            <a:extLst>
              <a:ext uri="{FF2B5EF4-FFF2-40B4-BE49-F238E27FC236}">
                <a16:creationId xmlns:a16="http://schemas.microsoft.com/office/drawing/2014/main" id="{BC00FEB2-4E54-A609-2685-86E679B44087}"/>
              </a:ext>
            </a:extLst>
          </p:cNvPr>
          <p:cNvCxnSpPr>
            <a:cxnSpLocks/>
          </p:cNvCxnSpPr>
          <p:nvPr/>
        </p:nvCxnSpPr>
        <p:spPr>
          <a:xfrm>
            <a:off x="4414473" y="2834806"/>
            <a:ext cx="1181195" cy="82549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ector recto de flecha 31">
            <a:extLst>
              <a:ext uri="{FF2B5EF4-FFF2-40B4-BE49-F238E27FC236}">
                <a16:creationId xmlns:a16="http://schemas.microsoft.com/office/drawing/2014/main" id="{9731313E-17AB-ED90-2516-447EAA9E7F52}"/>
              </a:ext>
            </a:extLst>
          </p:cNvPr>
          <p:cNvCxnSpPr>
            <a:cxnSpLocks/>
          </p:cNvCxnSpPr>
          <p:nvPr/>
        </p:nvCxnSpPr>
        <p:spPr>
          <a:xfrm flipV="1">
            <a:off x="4428358" y="4065596"/>
            <a:ext cx="1436585" cy="186622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ector recto de flecha 34">
            <a:extLst>
              <a:ext uri="{FF2B5EF4-FFF2-40B4-BE49-F238E27FC236}">
                <a16:creationId xmlns:a16="http://schemas.microsoft.com/office/drawing/2014/main" id="{188048CF-8F59-F09E-B832-7637D8118124}"/>
              </a:ext>
            </a:extLst>
          </p:cNvPr>
          <p:cNvCxnSpPr>
            <a:cxnSpLocks/>
            <a:stCxn id="20" idx="3"/>
          </p:cNvCxnSpPr>
          <p:nvPr/>
        </p:nvCxnSpPr>
        <p:spPr>
          <a:xfrm flipV="1">
            <a:off x="4411460" y="4054337"/>
            <a:ext cx="1181316" cy="74640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ector recto de flecha 40">
            <a:extLst>
              <a:ext uri="{FF2B5EF4-FFF2-40B4-BE49-F238E27FC236}">
                <a16:creationId xmlns:a16="http://schemas.microsoft.com/office/drawing/2014/main" id="{C20AD15C-3143-25E0-AEBA-8182CBD3BC8C}"/>
              </a:ext>
            </a:extLst>
          </p:cNvPr>
          <p:cNvCxnSpPr>
            <a:cxnSpLocks/>
            <a:stCxn id="22" idx="1"/>
          </p:cNvCxnSpPr>
          <p:nvPr/>
        </p:nvCxnSpPr>
        <p:spPr>
          <a:xfrm flipH="1">
            <a:off x="6394829" y="1560032"/>
            <a:ext cx="1303740" cy="174513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ector recto de flecha 43">
            <a:extLst>
              <a:ext uri="{FF2B5EF4-FFF2-40B4-BE49-F238E27FC236}">
                <a16:creationId xmlns:a16="http://schemas.microsoft.com/office/drawing/2014/main" id="{49438607-DAAA-0D86-E8AD-764827E427F2}"/>
              </a:ext>
            </a:extLst>
          </p:cNvPr>
          <p:cNvCxnSpPr>
            <a:cxnSpLocks/>
            <a:stCxn id="24" idx="1"/>
          </p:cNvCxnSpPr>
          <p:nvPr/>
        </p:nvCxnSpPr>
        <p:spPr>
          <a:xfrm flipH="1">
            <a:off x="6920552" y="2552306"/>
            <a:ext cx="778016" cy="75286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ector recto de flecha 45">
            <a:extLst>
              <a:ext uri="{FF2B5EF4-FFF2-40B4-BE49-F238E27FC236}">
                <a16:creationId xmlns:a16="http://schemas.microsoft.com/office/drawing/2014/main" id="{E546FD9D-2300-0053-C122-FD8FA95E11D0}"/>
              </a:ext>
            </a:extLst>
          </p:cNvPr>
          <p:cNvCxnSpPr>
            <a:cxnSpLocks/>
          </p:cNvCxnSpPr>
          <p:nvPr/>
        </p:nvCxnSpPr>
        <p:spPr>
          <a:xfrm flipH="1">
            <a:off x="6920552" y="3731409"/>
            <a:ext cx="77801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ector recto de flecha 48">
            <a:extLst>
              <a:ext uri="{FF2B5EF4-FFF2-40B4-BE49-F238E27FC236}">
                <a16:creationId xmlns:a16="http://schemas.microsoft.com/office/drawing/2014/main" id="{FA2DC5B0-1B66-53CE-18A2-4F48AB5D8FC9}"/>
              </a:ext>
            </a:extLst>
          </p:cNvPr>
          <p:cNvCxnSpPr>
            <a:cxnSpLocks/>
            <a:stCxn id="26" idx="1"/>
          </p:cNvCxnSpPr>
          <p:nvPr/>
        </p:nvCxnSpPr>
        <p:spPr>
          <a:xfrm flipH="1" flipV="1">
            <a:off x="6635931" y="4065596"/>
            <a:ext cx="1074784" cy="6923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uadroTexto 4">
            <a:extLst>
              <a:ext uri="{FF2B5EF4-FFF2-40B4-BE49-F238E27FC236}">
                <a16:creationId xmlns:a16="http://schemas.microsoft.com/office/drawing/2014/main" id="{6EAEEF43-6B9C-53BE-6311-DC649D212BBB}"/>
              </a:ext>
            </a:extLst>
          </p:cNvPr>
          <p:cNvSpPr txBox="1"/>
          <p:nvPr/>
        </p:nvSpPr>
        <p:spPr>
          <a:xfrm>
            <a:off x="7710715" y="5371089"/>
            <a:ext cx="4360244" cy="107721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MX" sz="1600" dirty="0"/>
              <a:t>Otras fuentes: Fondo Nacional Ambiental, Fondo de Compensación Ambiental, Fondo Colombia en Paz, Sistema General de Regalías y cooperación internacional.</a:t>
            </a:r>
          </a:p>
        </p:txBody>
      </p:sp>
      <p:cxnSp>
        <p:nvCxnSpPr>
          <p:cNvPr id="14" name="Conector recto de flecha 13">
            <a:extLst>
              <a:ext uri="{FF2B5EF4-FFF2-40B4-BE49-F238E27FC236}">
                <a16:creationId xmlns:a16="http://schemas.microsoft.com/office/drawing/2014/main" id="{5F188A5E-5703-4FFB-A324-DCB1819FD02F}"/>
              </a:ext>
            </a:extLst>
          </p:cNvPr>
          <p:cNvCxnSpPr>
            <a:cxnSpLocks/>
            <a:stCxn id="5" idx="1"/>
            <a:endCxn id="2" idx="2"/>
          </p:cNvCxnSpPr>
          <p:nvPr/>
        </p:nvCxnSpPr>
        <p:spPr>
          <a:xfrm flipH="1" flipV="1">
            <a:off x="6266559" y="4054716"/>
            <a:ext cx="1444156" cy="185498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Conector recto de flecha 2">
            <a:extLst>
              <a:ext uri="{FF2B5EF4-FFF2-40B4-BE49-F238E27FC236}">
                <a16:creationId xmlns:a16="http://schemas.microsoft.com/office/drawing/2014/main" id="{776D0224-0B6B-1DD7-503E-C3E2B206F134}"/>
              </a:ext>
            </a:extLst>
          </p:cNvPr>
          <p:cNvCxnSpPr>
            <a:cxnSpLocks/>
            <a:stCxn id="21" idx="3"/>
          </p:cNvCxnSpPr>
          <p:nvPr/>
        </p:nvCxnSpPr>
        <p:spPr>
          <a:xfrm flipV="1">
            <a:off x="4428359" y="3900449"/>
            <a:ext cx="1181194" cy="8170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ángulo 26">
            <a:extLst>
              <a:ext uri="{FF2B5EF4-FFF2-40B4-BE49-F238E27FC236}">
                <a16:creationId xmlns:a16="http://schemas.microsoft.com/office/drawing/2014/main" id="{758EAA32-6D83-456E-B3E4-EAE27BE7A4DE}"/>
              </a:ext>
            </a:extLst>
          </p:cNvPr>
          <p:cNvSpPr/>
          <p:nvPr/>
        </p:nvSpPr>
        <p:spPr>
          <a:xfrm>
            <a:off x="-1956" y="0"/>
            <a:ext cx="12193955" cy="930277"/>
          </a:xfrm>
          <a:prstGeom prst="rect">
            <a:avLst/>
          </a:prstGeom>
          <a:solidFill>
            <a:srgbClr val="0B9C97"/>
          </a:solidFill>
          <a:ln>
            <a:solidFill>
              <a:srgbClr val="0B9C9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556DE6B8-6E2E-4F28-B06B-6A907FBCCE82}"/>
              </a:ext>
            </a:extLst>
          </p:cNvPr>
          <p:cNvSpPr txBox="1"/>
          <p:nvPr/>
        </p:nvSpPr>
        <p:spPr>
          <a:xfrm>
            <a:off x="168165" y="172599"/>
            <a:ext cx="120238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>
              <a:defRPr sz="28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ctr"/>
            <a:r>
              <a:rPr lang="es-ES" sz="3600" dirty="0">
                <a:solidFill>
                  <a:schemeClr val="bg1"/>
                </a:solidFill>
              </a:rPr>
              <a:t>FUENTES DE FINANCIAMIENTO</a:t>
            </a:r>
            <a:endParaRPr lang="es-CO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5328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0764022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GOBIERNO DEL CAMBIO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9C037D9B9316994CB1F237D40FFA80C0" ma:contentTypeVersion="15" ma:contentTypeDescription="Crear nuevo documento." ma:contentTypeScope="" ma:versionID="e078693b97001501f6f399e9a760ef71">
  <xsd:schema xmlns:xsd="http://www.w3.org/2001/XMLSchema" xmlns:xs="http://www.w3.org/2001/XMLSchema" xmlns:p="http://schemas.microsoft.com/office/2006/metadata/properties" xmlns:ns3="e7ddbcab-a1c7-4fd5-90ab-28c5ad9d8532" xmlns:ns4="f1b8876a-5e41-4e27-a64e-8b049f51d279" targetNamespace="http://schemas.microsoft.com/office/2006/metadata/properties" ma:root="true" ma:fieldsID="42e9d3eb62c6ebe699e063d7389e3c02" ns3:_="" ns4:_="">
    <xsd:import namespace="e7ddbcab-a1c7-4fd5-90ab-28c5ad9d8532"/>
    <xsd:import namespace="f1b8876a-5e41-4e27-a64e-8b049f51d27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  <xsd:element ref="ns3:MediaLengthInSeconds" minOccurs="0"/>
                <xsd:element ref="ns3:MediaServiceObjectDetectorVersions" minOccurs="0"/>
                <xsd:element ref="ns3:MediaServiceLocation" minOccurs="0"/>
                <xsd:element ref="ns3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ddbcab-a1c7-4fd5-90ab-28c5ad9d853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_activity" ma:index="15" nillable="true" ma:displayName="_activity" ma:hidden="true" ma:internalName="_activity">
      <xsd:simpleType>
        <xsd:restriction base="dms:Note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ystemTags" ma:index="2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1b8876a-5e41-4e27-a64e-8b049f51d279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Hash de la sugerencia para comparti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e7ddbcab-a1c7-4fd5-90ab-28c5ad9d8532" xsi:nil="true"/>
  </documentManagement>
</p:properties>
</file>

<file path=customXml/itemProps1.xml><?xml version="1.0" encoding="utf-8"?>
<ds:datastoreItem xmlns:ds="http://schemas.openxmlformats.org/officeDocument/2006/customXml" ds:itemID="{BD7952EE-70FF-4B34-96C5-287B53CE08D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BED1B61-3A00-42DD-B7A6-FC1D4A5A382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7ddbcab-a1c7-4fd5-90ab-28c5ad9d8532"/>
    <ds:schemaRef ds:uri="f1b8876a-5e41-4e27-a64e-8b049f51d27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4607859-C098-4C4F-97D2-DD507F4F82E7}">
  <ds:schemaRefs>
    <ds:schemaRef ds:uri="f1b8876a-5e41-4e27-a64e-8b049f51d279"/>
    <ds:schemaRef ds:uri="http://schemas.microsoft.com/office/2006/metadata/properties"/>
    <ds:schemaRef ds:uri="http://purl.org/dc/elements/1.1/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schemas.microsoft.com/office/2006/documentManagement/types"/>
    <ds:schemaRef ds:uri="e7ddbcab-a1c7-4fd5-90ab-28c5ad9d8532"/>
    <ds:schemaRef ds:uri="http://www.w3.org/XML/1998/namespac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3180</TotalTime>
  <Words>1799</Words>
  <Application>Microsoft Office PowerPoint</Application>
  <PresentationFormat>Panorámica</PresentationFormat>
  <Paragraphs>275</Paragraphs>
  <Slides>19</Slides>
  <Notes>5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5" baseType="lpstr">
      <vt:lpstr>Arial</vt:lpstr>
      <vt:lpstr>Calibri</vt:lpstr>
      <vt:lpstr>Tahoma</vt:lpstr>
      <vt:lpstr>Verdana</vt:lpstr>
      <vt:lpstr>Wingdings</vt:lpstr>
      <vt:lpstr>Tema de Office</vt:lpstr>
      <vt:lpstr>NEGOCIOS VERDES  SISTEMAS PRODUCTIVOS SOSTENIBLES  INCENTIVOS A LA CONSERVACIÓN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William Camilo  Baracaldo Godoy</dc:creator>
  <cp:lastModifiedBy>Juan Carlos Revelo Lopez</cp:lastModifiedBy>
  <cp:revision>115</cp:revision>
  <dcterms:created xsi:type="dcterms:W3CDTF">2023-05-08T00:34:42Z</dcterms:created>
  <dcterms:modified xsi:type="dcterms:W3CDTF">2024-01-24T21:48:23Z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0x0101009C037D9B9316994CB1F237D40FFA80C0</vt:lpwstr>
  </property>
</Properties>
</file>